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5"/>
  </p:sldMasterIdLst>
  <p:notesMasterIdLst>
    <p:notesMasterId r:id="rId47"/>
  </p:notesMasterIdLst>
  <p:handoutMasterIdLst>
    <p:handoutMasterId r:id="rId48"/>
  </p:handoutMasterIdLst>
  <p:sldIdLst>
    <p:sldId id="296" r:id="rId6"/>
    <p:sldId id="330" r:id="rId7"/>
    <p:sldId id="322" r:id="rId8"/>
    <p:sldId id="349" r:id="rId9"/>
    <p:sldId id="262" r:id="rId10"/>
    <p:sldId id="319" r:id="rId11"/>
    <p:sldId id="345" r:id="rId12"/>
    <p:sldId id="373" r:id="rId13"/>
    <p:sldId id="320" r:id="rId14"/>
    <p:sldId id="332" r:id="rId15"/>
    <p:sldId id="346" r:id="rId16"/>
    <p:sldId id="325" r:id="rId17"/>
    <p:sldId id="374" r:id="rId18"/>
    <p:sldId id="375" r:id="rId19"/>
    <p:sldId id="271" r:id="rId20"/>
    <p:sldId id="318" r:id="rId21"/>
    <p:sldId id="273" r:id="rId22"/>
    <p:sldId id="303" r:id="rId23"/>
    <p:sldId id="352" r:id="rId24"/>
    <p:sldId id="316" r:id="rId25"/>
    <p:sldId id="304" r:id="rId26"/>
    <p:sldId id="363" r:id="rId27"/>
    <p:sldId id="376" r:id="rId28"/>
    <p:sldId id="377" r:id="rId29"/>
    <p:sldId id="305" r:id="rId30"/>
    <p:sldId id="364" r:id="rId31"/>
    <p:sldId id="306" r:id="rId32"/>
    <p:sldId id="343" r:id="rId33"/>
    <p:sldId id="341" r:id="rId34"/>
    <p:sldId id="344" r:id="rId35"/>
    <p:sldId id="354" r:id="rId36"/>
    <p:sldId id="369" r:id="rId37"/>
    <p:sldId id="329" r:id="rId38"/>
    <p:sldId id="308" r:id="rId39"/>
    <p:sldId id="378" r:id="rId40"/>
    <p:sldId id="358" r:id="rId41"/>
    <p:sldId id="335" r:id="rId42"/>
    <p:sldId id="347" r:id="rId43"/>
    <p:sldId id="362" r:id="rId44"/>
    <p:sldId id="380" r:id="rId45"/>
    <p:sldId id="302" r:id="rId46"/>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04D"/>
    <a:srgbClr val="3B92CF"/>
    <a:srgbClr val="EDF5FB"/>
    <a:srgbClr val="BFDAEE"/>
    <a:srgbClr val="FFFFFF"/>
    <a:srgbClr val="3A99DE"/>
    <a:srgbClr val="47B2FF"/>
    <a:srgbClr val="560100"/>
    <a:srgbClr val="843E43"/>
    <a:srgbClr val="EDD0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670B1-B8D2-C04A-B058-41CF5DED4AB1}" v="14" dt="2022-04-12T04:19:43.4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0"/>
    <p:restoredTop sz="94683"/>
  </p:normalViewPr>
  <p:slideViewPr>
    <p:cSldViewPr snapToGrid="0">
      <p:cViewPr varScale="1">
        <p:scale>
          <a:sx n="109" d="100"/>
          <a:sy n="109" d="100"/>
        </p:scale>
        <p:origin x="180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solidFill>
                  <a:schemeClr val="bg1"/>
                </a:solidFill>
              </a:rPr>
              <a:t>PAT Maths Scores 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 Scaled Score</c:v>
                </c:pt>
              </c:strCache>
            </c:strRef>
          </c:tx>
          <c:spPr>
            <a:solidFill>
              <a:schemeClr val="bg1"/>
            </a:solidFill>
            <a:ln>
              <a:noFill/>
            </a:ln>
            <a:effectLst/>
          </c:spPr>
          <c:invertIfNegative val="0"/>
          <c:cat>
            <c:strRef>
              <c:f>Sheet1!$A$2:$A$7</c:f>
              <c:strCache>
                <c:ptCount val="6"/>
                <c:pt idx="0">
                  <c:v>Year 1</c:v>
                </c:pt>
                <c:pt idx="1">
                  <c:v>Year 2</c:v>
                </c:pt>
                <c:pt idx="2">
                  <c:v>Year 3</c:v>
                </c:pt>
                <c:pt idx="3">
                  <c:v>Year 4</c:v>
                </c:pt>
                <c:pt idx="4">
                  <c:v>Year 5</c:v>
                </c:pt>
                <c:pt idx="5">
                  <c:v>Year 6</c:v>
                </c:pt>
              </c:strCache>
            </c:strRef>
          </c:cat>
          <c:val>
            <c:numRef>
              <c:f>Sheet1!$B$2:$B$7</c:f>
              <c:numCache>
                <c:formatCode>General</c:formatCode>
                <c:ptCount val="6"/>
                <c:pt idx="0">
                  <c:v>105.7</c:v>
                </c:pt>
                <c:pt idx="1">
                  <c:v>114.3</c:v>
                </c:pt>
                <c:pt idx="2">
                  <c:v>123.4</c:v>
                </c:pt>
                <c:pt idx="3">
                  <c:v>127</c:v>
                </c:pt>
                <c:pt idx="4">
                  <c:v>131.4</c:v>
                </c:pt>
                <c:pt idx="5">
                  <c:v>134.80000000000001</c:v>
                </c:pt>
              </c:numCache>
            </c:numRef>
          </c:val>
          <c:extLst>
            <c:ext xmlns:c16="http://schemas.microsoft.com/office/drawing/2014/chart" uri="{C3380CC4-5D6E-409C-BE32-E72D297353CC}">
              <c16:uniqueId val="{00000000-66B6-48D5-B1A7-D6A804CA1F98}"/>
            </c:ext>
          </c:extLst>
        </c:ser>
        <c:ser>
          <c:idx val="1"/>
          <c:order val="1"/>
          <c:tx>
            <c:strRef>
              <c:f>Sheet1!$C$1</c:f>
              <c:strCache>
                <c:ptCount val="1"/>
                <c:pt idx="0">
                  <c:v>Norm Sample</c:v>
                </c:pt>
              </c:strCache>
            </c:strRef>
          </c:tx>
          <c:spPr>
            <a:solidFill>
              <a:srgbClr val="47B2FF"/>
            </a:solidFill>
            <a:ln>
              <a:noFill/>
            </a:ln>
            <a:effectLst/>
          </c:spPr>
          <c:invertIfNegative val="0"/>
          <c:cat>
            <c:strRef>
              <c:f>Sheet1!$A$2:$A$7</c:f>
              <c:strCache>
                <c:ptCount val="6"/>
                <c:pt idx="0">
                  <c:v>Year 1</c:v>
                </c:pt>
                <c:pt idx="1">
                  <c:v>Year 2</c:v>
                </c:pt>
                <c:pt idx="2">
                  <c:v>Year 3</c:v>
                </c:pt>
                <c:pt idx="3">
                  <c:v>Year 4</c:v>
                </c:pt>
                <c:pt idx="4">
                  <c:v>Year 5</c:v>
                </c:pt>
                <c:pt idx="5">
                  <c:v>Year 6</c:v>
                </c:pt>
              </c:strCache>
            </c:strRef>
          </c:cat>
          <c:val>
            <c:numRef>
              <c:f>Sheet1!$C$2:$C$7</c:f>
              <c:numCache>
                <c:formatCode>General</c:formatCode>
                <c:ptCount val="6"/>
                <c:pt idx="0">
                  <c:v>93.2</c:v>
                </c:pt>
                <c:pt idx="1">
                  <c:v>103</c:v>
                </c:pt>
                <c:pt idx="2">
                  <c:v>110.9</c:v>
                </c:pt>
                <c:pt idx="3">
                  <c:v>117.4</c:v>
                </c:pt>
                <c:pt idx="4">
                  <c:v>122.7</c:v>
                </c:pt>
                <c:pt idx="5">
                  <c:v>127</c:v>
                </c:pt>
              </c:numCache>
            </c:numRef>
          </c:val>
          <c:extLst>
            <c:ext xmlns:c16="http://schemas.microsoft.com/office/drawing/2014/chart" uri="{C3380CC4-5D6E-409C-BE32-E72D297353CC}">
              <c16:uniqueId val="{00000001-66B6-48D5-B1A7-D6A804CA1F98}"/>
            </c:ext>
          </c:extLst>
        </c:ser>
        <c:dLbls>
          <c:showLegendKey val="0"/>
          <c:showVal val="0"/>
          <c:showCatName val="0"/>
          <c:showSerName val="0"/>
          <c:showPercent val="0"/>
          <c:showBubbleSize val="0"/>
        </c:dLbls>
        <c:gapWidth val="219"/>
        <c:overlap val="-27"/>
        <c:axId val="443264680"/>
        <c:axId val="443265008"/>
      </c:barChart>
      <c:catAx>
        <c:axId val="4432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43265008"/>
        <c:crosses val="autoZero"/>
        <c:auto val="1"/>
        <c:lblAlgn val="ctr"/>
        <c:lblOffset val="100"/>
        <c:noMultiLvlLbl val="0"/>
      </c:catAx>
      <c:valAx>
        <c:axId val="44326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43264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AU">
                <a:solidFill>
                  <a:schemeClr val="bg1"/>
                </a:solidFill>
              </a:rPr>
              <a:t>PAT</a:t>
            </a:r>
            <a:r>
              <a:rPr lang="en-AU" baseline="0">
                <a:solidFill>
                  <a:schemeClr val="bg1"/>
                </a:solidFill>
              </a:rPr>
              <a:t> Reading Scores</a:t>
            </a:r>
            <a:endParaRPr lang="en-AU">
              <a:solidFill>
                <a:schemeClr val="bg1"/>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 Scaled Score</c:v>
                </c:pt>
              </c:strCache>
            </c:strRef>
          </c:tx>
          <c:spPr>
            <a:solidFill>
              <a:schemeClr val="bg1"/>
            </a:solidFill>
            <a:ln>
              <a:noFill/>
            </a:ln>
            <a:effectLst/>
          </c:spPr>
          <c:invertIfNegative val="0"/>
          <c:cat>
            <c:strRef>
              <c:f>Sheet1!$A$2:$A$7</c:f>
              <c:strCache>
                <c:ptCount val="6"/>
                <c:pt idx="0">
                  <c:v>Year 1</c:v>
                </c:pt>
                <c:pt idx="1">
                  <c:v>Year 2</c:v>
                </c:pt>
                <c:pt idx="2">
                  <c:v>Year 3</c:v>
                </c:pt>
                <c:pt idx="3">
                  <c:v>Year 4</c:v>
                </c:pt>
                <c:pt idx="4">
                  <c:v>Year 5</c:v>
                </c:pt>
                <c:pt idx="5">
                  <c:v>Year 6</c:v>
                </c:pt>
              </c:strCache>
            </c:strRef>
          </c:cat>
          <c:val>
            <c:numRef>
              <c:f>Sheet1!$B$2:$B$7</c:f>
              <c:numCache>
                <c:formatCode>General</c:formatCode>
                <c:ptCount val="6"/>
                <c:pt idx="0">
                  <c:v>90.3</c:v>
                </c:pt>
                <c:pt idx="1">
                  <c:v>111.9</c:v>
                </c:pt>
                <c:pt idx="2">
                  <c:v>117.9</c:v>
                </c:pt>
                <c:pt idx="3">
                  <c:v>128.69999999999999</c:v>
                </c:pt>
                <c:pt idx="4">
                  <c:v>130.1</c:v>
                </c:pt>
                <c:pt idx="5">
                  <c:v>136.30000000000001</c:v>
                </c:pt>
              </c:numCache>
            </c:numRef>
          </c:val>
          <c:extLst>
            <c:ext xmlns:c16="http://schemas.microsoft.com/office/drawing/2014/chart" uri="{C3380CC4-5D6E-409C-BE32-E72D297353CC}">
              <c16:uniqueId val="{00000000-6E03-4E7E-9064-977FD85AF6A1}"/>
            </c:ext>
          </c:extLst>
        </c:ser>
        <c:ser>
          <c:idx val="1"/>
          <c:order val="1"/>
          <c:tx>
            <c:strRef>
              <c:f>Sheet1!$C$1</c:f>
              <c:strCache>
                <c:ptCount val="1"/>
                <c:pt idx="0">
                  <c:v>Norm Sample</c:v>
                </c:pt>
              </c:strCache>
            </c:strRef>
          </c:tx>
          <c:spPr>
            <a:solidFill>
              <a:srgbClr val="47B2FF"/>
            </a:solidFill>
            <a:ln>
              <a:noFill/>
            </a:ln>
            <a:effectLst/>
          </c:spPr>
          <c:invertIfNegative val="0"/>
          <c:cat>
            <c:strRef>
              <c:f>Sheet1!$A$2:$A$7</c:f>
              <c:strCache>
                <c:ptCount val="6"/>
                <c:pt idx="0">
                  <c:v>Year 1</c:v>
                </c:pt>
                <c:pt idx="1">
                  <c:v>Year 2</c:v>
                </c:pt>
                <c:pt idx="2">
                  <c:v>Year 3</c:v>
                </c:pt>
                <c:pt idx="3">
                  <c:v>Year 4</c:v>
                </c:pt>
                <c:pt idx="4">
                  <c:v>Year 5</c:v>
                </c:pt>
                <c:pt idx="5">
                  <c:v>Year 6</c:v>
                </c:pt>
              </c:strCache>
            </c:strRef>
          </c:cat>
          <c:val>
            <c:numRef>
              <c:f>Sheet1!$C$2:$C$7</c:f>
              <c:numCache>
                <c:formatCode>General</c:formatCode>
                <c:ptCount val="6"/>
                <c:pt idx="0">
                  <c:v>87.1</c:v>
                </c:pt>
                <c:pt idx="1">
                  <c:v>100.5</c:v>
                </c:pt>
                <c:pt idx="2">
                  <c:v>110.9</c:v>
                </c:pt>
                <c:pt idx="3">
                  <c:v>118.7</c:v>
                </c:pt>
                <c:pt idx="4">
                  <c:v>124.5</c:v>
                </c:pt>
                <c:pt idx="5">
                  <c:v>128.80000000000001</c:v>
                </c:pt>
              </c:numCache>
            </c:numRef>
          </c:val>
          <c:extLst>
            <c:ext xmlns:c16="http://schemas.microsoft.com/office/drawing/2014/chart" uri="{C3380CC4-5D6E-409C-BE32-E72D297353CC}">
              <c16:uniqueId val="{00000001-6E03-4E7E-9064-977FD85AF6A1}"/>
            </c:ext>
          </c:extLst>
        </c:ser>
        <c:dLbls>
          <c:showLegendKey val="0"/>
          <c:showVal val="0"/>
          <c:showCatName val="0"/>
          <c:showSerName val="0"/>
          <c:showPercent val="0"/>
          <c:showBubbleSize val="0"/>
        </c:dLbls>
        <c:gapWidth val="219"/>
        <c:overlap val="-27"/>
        <c:axId val="277206472"/>
        <c:axId val="277205816"/>
      </c:barChart>
      <c:catAx>
        <c:axId val="277206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77205816"/>
        <c:crosses val="autoZero"/>
        <c:auto val="1"/>
        <c:lblAlgn val="ctr"/>
        <c:lblOffset val="100"/>
        <c:noMultiLvlLbl val="0"/>
      </c:catAx>
      <c:valAx>
        <c:axId val="277205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2772064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4" cy="496570"/>
          </a:xfrm>
          <a:prstGeom prst="rect">
            <a:avLst/>
          </a:prstGeom>
        </p:spPr>
        <p:txBody>
          <a:bodyPr vert="horz" lIns="91321" tIns="45661" rIns="91321" bIns="45661" rtlCol="0"/>
          <a:lstStyle>
            <a:lvl1pPr algn="l">
              <a:defRPr sz="1200"/>
            </a:lvl1pPr>
          </a:lstStyle>
          <a:p>
            <a:endParaRPr lang="en-AU"/>
          </a:p>
        </p:txBody>
      </p:sp>
      <p:sp>
        <p:nvSpPr>
          <p:cNvPr id="3" name="Date Placeholder 2"/>
          <p:cNvSpPr>
            <a:spLocks noGrp="1"/>
          </p:cNvSpPr>
          <p:nvPr>
            <p:ph type="dt" sz="quarter" idx="1"/>
          </p:nvPr>
        </p:nvSpPr>
        <p:spPr>
          <a:xfrm>
            <a:off x="3848645" y="1"/>
            <a:ext cx="2944284" cy="496570"/>
          </a:xfrm>
          <a:prstGeom prst="rect">
            <a:avLst/>
          </a:prstGeom>
        </p:spPr>
        <p:txBody>
          <a:bodyPr vert="horz" lIns="91321" tIns="45661" rIns="91321" bIns="45661" rtlCol="0"/>
          <a:lstStyle>
            <a:lvl1pPr algn="r">
              <a:defRPr sz="1200"/>
            </a:lvl1pPr>
          </a:lstStyle>
          <a:p>
            <a:fld id="{4A9F5FAD-90CC-47BA-A755-65C86A9A3923}" type="datetimeFigureOut">
              <a:rPr lang="en-AU" smtClean="0"/>
              <a:t>5/05/2022</a:t>
            </a:fld>
            <a:endParaRPr lang="en-AU"/>
          </a:p>
        </p:txBody>
      </p:sp>
      <p:sp>
        <p:nvSpPr>
          <p:cNvPr id="4" name="Footer Placeholder 3"/>
          <p:cNvSpPr>
            <a:spLocks noGrp="1"/>
          </p:cNvSpPr>
          <p:nvPr>
            <p:ph type="ftr" sz="quarter" idx="2"/>
          </p:nvPr>
        </p:nvSpPr>
        <p:spPr>
          <a:xfrm>
            <a:off x="0" y="9433107"/>
            <a:ext cx="2944284" cy="496570"/>
          </a:xfrm>
          <a:prstGeom prst="rect">
            <a:avLst/>
          </a:prstGeom>
        </p:spPr>
        <p:txBody>
          <a:bodyPr vert="horz" lIns="91321" tIns="45661" rIns="91321" bIns="45661" rtlCol="0" anchor="b"/>
          <a:lstStyle>
            <a:lvl1pPr algn="l">
              <a:defRPr sz="1200"/>
            </a:lvl1pPr>
          </a:lstStyle>
          <a:p>
            <a:endParaRPr lang="en-AU"/>
          </a:p>
        </p:txBody>
      </p:sp>
      <p:sp>
        <p:nvSpPr>
          <p:cNvPr id="5" name="Slide Number Placeholder 4"/>
          <p:cNvSpPr>
            <a:spLocks noGrp="1"/>
          </p:cNvSpPr>
          <p:nvPr>
            <p:ph type="sldNum" sz="quarter" idx="3"/>
          </p:nvPr>
        </p:nvSpPr>
        <p:spPr>
          <a:xfrm>
            <a:off x="3848645" y="9433107"/>
            <a:ext cx="2944284" cy="496570"/>
          </a:xfrm>
          <a:prstGeom prst="rect">
            <a:avLst/>
          </a:prstGeom>
        </p:spPr>
        <p:txBody>
          <a:bodyPr vert="horz" lIns="91321" tIns="45661" rIns="91321" bIns="45661" rtlCol="0" anchor="b"/>
          <a:lstStyle>
            <a:lvl1pPr algn="r">
              <a:defRPr sz="1200"/>
            </a:lvl1pPr>
          </a:lstStyle>
          <a:p>
            <a:fld id="{1143345F-D3A1-411A-B015-EC202BCB2B6B}" type="slidenum">
              <a:rPr lang="en-AU" smtClean="0"/>
              <a:t>‹#›</a:t>
            </a:fld>
            <a:endParaRPr lang="en-AU"/>
          </a:p>
        </p:txBody>
      </p:sp>
    </p:spTree>
    <p:extLst>
      <p:ext uri="{BB962C8B-B14F-4D97-AF65-F5344CB8AC3E}">
        <p14:creationId xmlns:p14="http://schemas.microsoft.com/office/powerpoint/2010/main" val="3402429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4" cy="498295"/>
          </a:xfrm>
          <a:prstGeom prst="rect">
            <a:avLst/>
          </a:prstGeom>
        </p:spPr>
        <p:txBody>
          <a:bodyPr vert="horz" lIns="91321" tIns="45661" rIns="91321" bIns="45661" rtlCol="0"/>
          <a:lstStyle>
            <a:lvl1pPr algn="l">
              <a:defRPr sz="1200"/>
            </a:lvl1pPr>
          </a:lstStyle>
          <a:p>
            <a:endParaRPr lang="en-US"/>
          </a:p>
        </p:txBody>
      </p:sp>
      <p:sp>
        <p:nvSpPr>
          <p:cNvPr id="3" name="Date Placeholder 2"/>
          <p:cNvSpPr>
            <a:spLocks noGrp="1"/>
          </p:cNvSpPr>
          <p:nvPr>
            <p:ph type="dt" idx="1"/>
          </p:nvPr>
        </p:nvSpPr>
        <p:spPr>
          <a:xfrm>
            <a:off x="3848645" y="0"/>
            <a:ext cx="2944284" cy="498295"/>
          </a:xfrm>
          <a:prstGeom prst="rect">
            <a:avLst/>
          </a:prstGeom>
        </p:spPr>
        <p:txBody>
          <a:bodyPr vert="horz" lIns="91321" tIns="45661" rIns="91321" bIns="45661" rtlCol="0"/>
          <a:lstStyle>
            <a:lvl1pPr algn="r">
              <a:defRPr sz="1200"/>
            </a:lvl1pPr>
          </a:lstStyle>
          <a:p>
            <a:fld id="{992D06FB-CF8E-AB4D-9952-5CF437CAFCD9}" type="datetimeFigureOut">
              <a:rPr lang="en-US" smtClean="0"/>
              <a:t>5/5/2022</a:t>
            </a:fld>
            <a:endParaRPr lang="en-US"/>
          </a:p>
        </p:txBody>
      </p:sp>
      <p:sp>
        <p:nvSpPr>
          <p:cNvPr id="4" name="Slide Image Placeholder 3"/>
          <p:cNvSpPr>
            <a:spLocks noGrp="1" noRot="1" noChangeAspect="1"/>
          </p:cNvSpPr>
          <p:nvPr>
            <p:ph type="sldImg" idx="2"/>
          </p:nvPr>
        </p:nvSpPr>
        <p:spPr>
          <a:xfrm>
            <a:off x="1162050" y="1241425"/>
            <a:ext cx="4470400" cy="3352800"/>
          </a:xfrm>
          <a:prstGeom prst="rect">
            <a:avLst/>
          </a:prstGeom>
          <a:noFill/>
          <a:ln w="12700">
            <a:solidFill>
              <a:prstClr val="black"/>
            </a:solidFill>
          </a:ln>
        </p:spPr>
        <p:txBody>
          <a:bodyPr vert="horz" lIns="91321" tIns="45661" rIns="91321" bIns="45661" rtlCol="0" anchor="ctr"/>
          <a:lstStyle/>
          <a:p>
            <a:endParaRPr lang="en-US"/>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21" tIns="45661" rIns="91321" bIns="4566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3107"/>
            <a:ext cx="2944284" cy="498294"/>
          </a:xfrm>
          <a:prstGeom prst="rect">
            <a:avLst/>
          </a:prstGeom>
        </p:spPr>
        <p:txBody>
          <a:bodyPr vert="horz" lIns="91321" tIns="45661" rIns="91321" bIns="45661"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4" cy="498294"/>
          </a:xfrm>
          <a:prstGeom prst="rect">
            <a:avLst/>
          </a:prstGeom>
        </p:spPr>
        <p:txBody>
          <a:bodyPr vert="horz" lIns="91321" tIns="45661" rIns="91321" bIns="45661" rtlCol="0" anchor="b"/>
          <a:lstStyle>
            <a:lvl1pPr algn="r">
              <a:defRPr sz="1200"/>
            </a:lvl1pPr>
          </a:lstStyle>
          <a:p>
            <a:fld id="{47F7504E-9AFF-F641-8DE9-1D5C85DAA83F}" type="slidenum">
              <a:rPr lang="en-US" smtClean="0"/>
              <a:t>‹#›</a:t>
            </a:fld>
            <a:endParaRPr lang="en-US"/>
          </a:p>
        </p:txBody>
      </p:sp>
    </p:spTree>
    <p:extLst>
      <p:ext uri="{BB962C8B-B14F-4D97-AF65-F5344CB8AC3E}">
        <p14:creationId xmlns:p14="http://schemas.microsoft.com/office/powerpoint/2010/main" val="203833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a:t>
            </a:fld>
            <a:endParaRPr lang="en-US"/>
          </a:p>
        </p:txBody>
      </p:sp>
    </p:spTree>
    <p:extLst>
      <p:ext uri="{BB962C8B-B14F-4D97-AF65-F5344CB8AC3E}">
        <p14:creationId xmlns:p14="http://schemas.microsoft.com/office/powerpoint/2010/main" val="1109720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14</a:t>
            </a:fld>
            <a:endParaRPr lang="en-US"/>
          </a:p>
        </p:txBody>
      </p:sp>
    </p:spTree>
    <p:extLst>
      <p:ext uri="{BB962C8B-B14F-4D97-AF65-F5344CB8AC3E}">
        <p14:creationId xmlns:p14="http://schemas.microsoft.com/office/powerpoint/2010/main" val="73158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15</a:t>
            </a:fld>
            <a:endParaRPr lang="en-US"/>
          </a:p>
        </p:txBody>
      </p:sp>
    </p:spTree>
    <p:extLst>
      <p:ext uri="{BB962C8B-B14F-4D97-AF65-F5344CB8AC3E}">
        <p14:creationId xmlns:p14="http://schemas.microsoft.com/office/powerpoint/2010/main" val="2171624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16</a:t>
            </a:fld>
            <a:endParaRPr lang="en-US"/>
          </a:p>
        </p:txBody>
      </p:sp>
    </p:spTree>
    <p:extLst>
      <p:ext uri="{BB962C8B-B14F-4D97-AF65-F5344CB8AC3E}">
        <p14:creationId xmlns:p14="http://schemas.microsoft.com/office/powerpoint/2010/main" val="1804750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17</a:t>
            </a:fld>
            <a:endParaRPr lang="en-US"/>
          </a:p>
        </p:txBody>
      </p:sp>
    </p:spTree>
    <p:extLst>
      <p:ext uri="{BB962C8B-B14F-4D97-AF65-F5344CB8AC3E}">
        <p14:creationId xmlns:p14="http://schemas.microsoft.com/office/powerpoint/2010/main" val="125751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18</a:t>
            </a:fld>
            <a:endParaRPr lang="en-US"/>
          </a:p>
        </p:txBody>
      </p:sp>
    </p:spTree>
    <p:extLst>
      <p:ext uri="{BB962C8B-B14F-4D97-AF65-F5344CB8AC3E}">
        <p14:creationId xmlns:p14="http://schemas.microsoft.com/office/powerpoint/2010/main" val="3912379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20</a:t>
            </a:fld>
            <a:endParaRPr lang="en-US"/>
          </a:p>
        </p:txBody>
      </p:sp>
    </p:spTree>
    <p:extLst>
      <p:ext uri="{BB962C8B-B14F-4D97-AF65-F5344CB8AC3E}">
        <p14:creationId xmlns:p14="http://schemas.microsoft.com/office/powerpoint/2010/main" val="3050287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21</a:t>
            </a:fld>
            <a:endParaRPr lang="en-US"/>
          </a:p>
        </p:txBody>
      </p:sp>
    </p:spTree>
    <p:extLst>
      <p:ext uri="{BB962C8B-B14F-4D97-AF65-F5344CB8AC3E}">
        <p14:creationId xmlns:p14="http://schemas.microsoft.com/office/powerpoint/2010/main" val="33615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F7504E-9AFF-F641-8DE9-1D5C85DAA83F}" type="slidenum">
              <a:rPr lang="en-US" smtClean="0"/>
              <a:t>22</a:t>
            </a:fld>
            <a:endParaRPr lang="en-US"/>
          </a:p>
        </p:txBody>
      </p:sp>
    </p:spTree>
    <p:extLst>
      <p:ext uri="{BB962C8B-B14F-4D97-AF65-F5344CB8AC3E}">
        <p14:creationId xmlns:p14="http://schemas.microsoft.com/office/powerpoint/2010/main" val="1027559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F7504E-9AFF-F641-8DE9-1D5C85DAA83F}" type="slidenum">
              <a:rPr lang="en-US" smtClean="0"/>
              <a:t>23</a:t>
            </a:fld>
            <a:endParaRPr lang="en-US"/>
          </a:p>
        </p:txBody>
      </p:sp>
    </p:spTree>
    <p:extLst>
      <p:ext uri="{BB962C8B-B14F-4D97-AF65-F5344CB8AC3E}">
        <p14:creationId xmlns:p14="http://schemas.microsoft.com/office/powerpoint/2010/main" val="692784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F7504E-9AFF-F641-8DE9-1D5C85DAA83F}" type="slidenum">
              <a:rPr lang="en-US" smtClean="0"/>
              <a:t>24</a:t>
            </a:fld>
            <a:endParaRPr lang="en-US"/>
          </a:p>
        </p:txBody>
      </p:sp>
    </p:spTree>
    <p:extLst>
      <p:ext uri="{BB962C8B-B14F-4D97-AF65-F5344CB8AC3E}">
        <p14:creationId xmlns:p14="http://schemas.microsoft.com/office/powerpoint/2010/main" val="2699766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2</a:t>
            </a:fld>
            <a:endParaRPr lang="en-US"/>
          </a:p>
        </p:txBody>
      </p:sp>
    </p:spTree>
    <p:extLst>
      <p:ext uri="{BB962C8B-B14F-4D97-AF65-F5344CB8AC3E}">
        <p14:creationId xmlns:p14="http://schemas.microsoft.com/office/powerpoint/2010/main" val="1545027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25</a:t>
            </a:fld>
            <a:endParaRPr lang="en-US"/>
          </a:p>
        </p:txBody>
      </p:sp>
    </p:spTree>
    <p:extLst>
      <p:ext uri="{BB962C8B-B14F-4D97-AF65-F5344CB8AC3E}">
        <p14:creationId xmlns:p14="http://schemas.microsoft.com/office/powerpoint/2010/main" val="544019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26</a:t>
            </a:fld>
            <a:endParaRPr lang="en-US"/>
          </a:p>
        </p:txBody>
      </p:sp>
    </p:spTree>
    <p:extLst>
      <p:ext uri="{BB962C8B-B14F-4D97-AF65-F5344CB8AC3E}">
        <p14:creationId xmlns:p14="http://schemas.microsoft.com/office/powerpoint/2010/main" val="89106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F7504E-9AFF-F641-8DE9-1D5C85DAA83F}" type="slidenum">
              <a:rPr lang="en-US" smtClean="0"/>
              <a:t>31</a:t>
            </a:fld>
            <a:endParaRPr lang="en-US"/>
          </a:p>
        </p:txBody>
      </p:sp>
    </p:spTree>
    <p:extLst>
      <p:ext uri="{BB962C8B-B14F-4D97-AF65-F5344CB8AC3E}">
        <p14:creationId xmlns:p14="http://schemas.microsoft.com/office/powerpoint/2010/main" val="2114541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7F7504E-9AFF-F641-8DE9-1D5C85DAA83F}" type="slidenum">
              <a:rPr lang="en-US" smtClean="0"/>
              <a:t>33</a:t>
            </a:fld>
            <a:endParaRPr lang="en-US"/>
          </a:p>
        </p:txBody>
      </p:sp>
    </p:spTree>
    <p:extLst>
      <p:ext uri="{BB962C8B-B14F-4D97-AF65-F5344CB8AC3E}">
        <p14:creationId xmlns:p14="http://schemas.microsoft.com/office/powerpoint/2010/main" val="84833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35</a:t>
            </a:fld>
            <a:endParaRPr lang="en-US"/>
          </a:p>
        </p:txBody>
      </p:sp>
    </p:spTree>
    <p:extLst>
      <p:ext uri="{BB962C8B-B14F-4D97-AF65-F5344CB8AC3E}">
        <p14:creationId xmlns:p14="http://schemas.microsoft.com/office/powerpoint/2010/main" val="8970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36</a:t>
            </a:fld>
            <a:endParaRPr lang="en-US"/>
          </a:p>
        </p:txBody>
      </p:sp>
    </p:spTree>
    <p:extLst>
      <p:ext uri="{BB962C8B-B14F-4D97-AF65-F5344CB8AC3E}">
        <p14:creationId xmlns:p14="http://schemas.microsoft.com/office/powerpoint/2010/main" val="2092057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7504E-9AFF-F641-8DE9-1D5C85DAA83F}" type="slidenum">
              <a:rPr lang="en-US" smtClean="0"/>
              <a:t>37</a:t>
            </a:fld>
            <a:endParaRPr lang="en-US"/>
          </a:p>
        </p:txBody>
      </p:sp>
    </p:spTree>
    <p:extLst>
      <p:ext uri="{BB962C8B-B14F-4D97-AF65-F5344CB8AC3E}">
        <p14:creationId xmlns:p14="http://schemas.microsoft.com/office/powerpoint/2010/main" val="2466939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7504E-9AFF-F641-8DE9-1D5C85DAA83F}" type="slidenum">
              <a:rPr lang="en-US" smtClean="0"/>
              <a:t>38</a:t>
            </a:fld>
            <a:endParaRPr lang="en-US"/>
          </a:p>
        </p:txBody>
      </p:sp>
    </p:spTree>
    <p:extLst>
      <p:ext uri="{BB962C8B-B14F-4D97-AF65-F5344CB8AC3E}">
        <p14:creationId xmlns:p14="http://schemas.microsoft.com/office/powerpoint/2010/main" val="2117640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7504E-9AFF-F641-8DE9-1D5C85DAA83F}" type="slidenum">
              <a:rPr lang="en-US" smtClean="0"/>
              <a:t>39</a:t>
            </a:fld>
            <a:endParaRPr lang="en-US"/>
          </a:p>
        </p:txBody>
      </p:sp>
    </p:spTree>
    <p:extLst>
      <p:ext uri="{BB962C8B-B14F-4D97-AF65-F5344CB8AC3E}">
        <p14:creationId xmlns:p14="http://schemas.microsoft.com/office/powerpoint/2010/main" val="3485868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7504E-9AFF-F641-8DE9-1D5C85DAA83F}" type="slidenum">
              <a:rPr lang="en-US" smtClean="0"/>
              <a:t>40</a:t>
            </a:fld>
            <a:endParaRPr lang="en-US"/>
          </a:p>
        </p:txBody>
      </p:sp>
    </p:spTree>
    <p:extLst>
      <p:ext uri="{BB962C8B-B14F-4D97-AF65-F5344CB8AC3E}">
        <p14:creationId xmlns:p14="http://schemas.microsoft.com/office/powerpoint/2010/main" val="470789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3</a:t>
            </a:fld>
            <a:endParaRPr lang="en-US"/>
          </a:p>
        </p:txBody>
      </p:sp>
    </p:spTree>
    <p:extLst>
      <p:ext uri="{BB962C8B-B14F-4D97-AF65-F5344CB8AC3E}">
        <p14:creationId xmlns:p14="http://schemas.microsoft.com/office/powerpoint/2010/main" val="345401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4</a:t>
            </a:fld>
            <a:endParaRPr lang="en-US"/>
          </a:p>
        </p:txBody>
      </p:sp>
    </p:spTree>
    <p:extLst>
      <p:ext uri="{BB962C8B-B14F-4D97-AF65-F5344CB8AC3E}">
        <p14:creationId xmlns:p14="http://schemas.microsoft.com/office/powerpoint/2010/main" val="1133381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5</a:t>
            </a:fld>
            <a:endParaRPr lang="en-US"/>
          </a:p>
        </p:txBody>
      </p:sp>
    </p:spTree>
    <p:extLst>
      <p:ext uri="{BB962C8B-B14F-4D97-AF65-F5344CB8AC3E}">
        <p14:creationId xmlns:p14="http://schemas.microsoft.com/office/powerpoint/2010/main" val="277252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6</a:t>
            </a:fld>
            <a:endParaRPr lang="en-US"/>
          </a:p>
        </p:txBody>
      </p:sp>
    </p:spTree>
    <p:extLst>
      <p:ext uri="{BB962C8B-B14F-4D97-AF65-F5344CB8AC3E}">
        <p14:creationId xmlns:p14="http://schemas.microsoft.com/office/powerpoint/2010/main" val="107936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10</a:t>
            </a:fld>
            <a:endParaRPr lang="en-US"/>
          </a:p>
        </p:txBody>
      </p:sp>
    </p:spTree>
    <p:extLst>
      <p:ext uri="{BB962C8B-B14F-4D97-AF65-F5344CB8AC3E}">
        <p14:creationId xmlns:p14="http://schemas.microsoft.com/office/powerpoint/2010/main" val="193770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12</a:t>
            </a:fld>
            <a:endParaRPr lang="en-US"/>
          </a:p>
        </p:txBody>
      </p:sp>
    </p:spTree>
    <p:extLst>
      <p:ext uri="{BB962C8B-B14F-4D97-AF65-F5344CB8AC3E}">
        <p14:creationId xmlns:p14="http://schemas.microsoft.com/office/powerpoint/2010/main" val="3538382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7504E-9AFF-F641-8DE9-1D5C85DAA83F}" type="slidenum">
              <a:rPr lang="en-US" smtClean="0"/>
              <a:t>13</a:t>
            </a:fld>
            <a:endParaRPr lang="en-US"/>
          </a:p>
        </p:txBody>
      </p:sp>
    </p:spTree>
    <p:extLst>
      <p:ext uri="{BB962C8B-B14F-4D97-AF65-F5344CB8AC3E}">
        <p14:creationId xmlns:p14="http://schemas.microsoft.com/office/powerpoint/2010/main" val="161613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E86290-B767-40A1-B303-ED489ABC415C}"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BA4B26-387D-458C-B916-8666160C54A0}"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75061-59B6-460E-B232-07D7D63397D4}"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F6591-3F39-44F3-B286-DC1CA8D8670D}"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extLst>
    <p:ext uri="{DCECCB84-F9BA-43D5-87BE-67443E8EF086}">
      <p15:sldGuideLst xmlns:p15="http://schemas.microsoft.com/office/powerpoint/2012/main">
        <p15:guide id="1" orient="horz" pos="142" userDrawn="1">
          <p15:clr>
            <a:srgbClr val="FBAE40"/>
          </p15:clr>
        </p15:guide>
        <p15:guide id="2" pos="5556" userDrawn="1">
          <p15:clr>
            <a:srgbClr val="FBAE40"/>
          </p15:clr>
        </p15:guide>
        <p15:guide id="3" orient="horz" pos="640" userDrawn="1">
          <p15:clr>
            <a:srgbClr val="FBAE40"/>
          </p15:clr>
        </p15:guide>
        <p15:guide id="4" orient="horz" pos="527" userDrawn="1">
          <p15:clr>
            <a:srgbClr val="FBAE40"/>
          </p15:clr>
        </p15:guide>
        <p15:guide id="5" orient="horz" pos="4224" userDrawn="1">
          <p15:clr>
            <a:srgbClr val="FBAE40"/>
          </p15:clr>
        </p15:guide>
        <p15:guide id="6" pos="204" userDrawn="1">
          <p15:clr>
            <a:srgbClr val="FBAE40"/>
          </p15:clr>
        </p15:guide>
        <p15:guide id="7" pos="38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C7E6A-15D1-4311-81F7-619823D30024}" type="datetime1">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51E316-2269-45FE-B026-4BD43B5B148B}"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9C5AF0-4255-4F67-83ED-6F07D098953B}" type="datetime1">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0D26BE-04E4-4898-802F-DF382B2110C4}" type="datetime1">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311CD-0DA5-4C5D-952C-16550F5B47FA}" type="datetime1">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13CEC-3D39-4D93-B4E0-E57C20C1C425}"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471C9-2647-436B-B9A8-6F6FFA87A119}" type="datetime1">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E4F1FB-0E5A-CC4C-9ABE-313091DA0A26}"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01217-7F7D-48AE-BC5B-B3F3918E4CCA}" type="datetime1">
              <a:rPr lang="en-US" smtClean="0"/>
              <a:t>5/5/2022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4F1FB-0E5A-CC4C-9ABE-313091DA0A26}" type="slidenum">
              <a:rPr lang="en-US" smtClean="0"/>
              <a:t>‹#›</a:t>
            </a:fld>
            <a:endParaRPr lang="en-US"/>
          </a:p>
        </p:txBody>
      </p:sp>
    </p:spTree>
    <p:extLst>
      <p:ext uri="{BB962C8B-B14F-4D97-AF65-F5344CB8AC3E}">
        <p14:creationId xmlns:p14="http://schemas.microsoft.com/office/powerpoint/2010/main" val="1330393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with their hands up&#10;&#10;Description automatically generated with low confidence">
            <a:extLst>
              <a:ext uri="{FF2B5EF4-FFF2-40B4-BE49-F238E27FC236}">
                <a16:creationId xmlns:a16="http://schemas.microsoft.com/office/drawing/2014/main" id="{0F5A3919-31C9-0C4C-8EF4-F56642AE9D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2"/>
            <a:ext cx="9144001" cy="6857998"/>
          </a:xfrm>
          <a:prstGeom prst="rect">
            <a:avLst/>
          </a:prstGeom>
          <a:solidFill>
            <a:schemeClr val="bg1"/>
          </a:solidFill>
        </p:spPr>
      </p:pic>
      <p:pic>
        <p:nvPicPr>
          <p:cNvPr id="19" name="Picture 18">
            <a:extLst>
              <a:ext uri="{FF2B5EF4-FFF2-40B4-BE49-F238E27FC236}">
                <a16:creationId xmlns:a16="http://schemas.microsoft.com/office/drawing/2014/main" id="{DF457920-EC90-2B49-827C-18DA72E47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
            <a:ext cx="9144000" cy="1511808"/>
          </a:xfrm>
          <a:prstGeom prst="rect">
            <a:avLst/>
          </a:prstGeom>
        </p:spPr>
      </p:pic>
      <p:grpSp>
        <p:nvGrpSpPr>
          <p:cNvPr id="14" name="Group 13">
            <a:extLst>
              <a:ext uri="{FF2B5EF4-FFF2-40B4-BE49-F238E27FC236}">
                <a16:creationId xmlns:a16="http://schemas.microsoft.com/office/drawing/2014/main" id="{A7A43B90-7A4C-C24E-B55E-7B6FAA715CCD}"/>
              </a:ext>
            </a:extLst>
          </p:cNvPr>
          <p:cNvGrpSpPr/>
          <p:nvPr/>
        </p:nvGrpSpPr>
        <p:grpSpPr>
          <a:xfrm>
            <a:off x="6750755" y="4159955"/>
            <a:ext cx="2393244" cy="2698044"/>
            <a:chOff x="9678684" y="406399"/>
            <a:chExt cx="2393244" cy="2698044"/>
          </a:xfrm>
        </p:grpSpPr>
        <p:sp>
          <p:nvSpPr>
            <p:cNvPr id="15" name="Rectangle 14">
              <a:extLst>
                <a:ext uri="{FF2B5EF4-FFF2-40B4-BE49-F238E27FC236}">
                  <a16:creationId xmlns:a16="http://schemas.microsoft.com/office/drawing/2014/main" id="{DAD06D7E-9B0B-664F-9C63-F82F344F4700}"/>
                </a:ext>
              </a:extLst>
            </p:cNvPr>
            <p:cNvSpPr/>
            <p:nvPr/>
          </p:nvSpPr>
          <p:spPr>
            <a:xfrm>
              <a:off x="9678684" y="406399"/>
              <a:ext cx="2393244" cy="2698044"/>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992F0AB-5BCC-B241-82FE-172D6FECD44B}"/>
                </a:ext>
              </a:extLst>
            </p:cNvPr>
            <p:cNvSpPr/>
            <p:nvPr/>
          </p:nvSpPr>
          <p:spPr>
            <a:xfrm>
              <a:off x="9998729" y="795527"/>
              <a:ext cx="177393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AE9243D-EB17-A846-9FE7-D2C817C05F34}"/>
                </a:ext>
              </a:extLst>
            </p:cNvPr>
            <p:cNvSpPr/>
            <p:nvPr/>
          </p:nvSpPr>
          <p:spPr>
            <a:xfrm>
              <a:off x="9998729" y="2752343"/>
              <a:ext cx="1773936"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A09EFA4-C3F6-234D-B506-EA24EEA5F7D1}"/>
                </a:ext>
              </a:extLst>
            </p:cNvPr>
            <p:cNvSpPr txBox="1"/>
            <p:nvPr/>
          </p:nvSpPr>
          <p:spPr>
            <a:xfrm>
              <a:off x="9893685" y="1108810"/>
              <a:ext cx="1984023" cy="1631216"/>
            </a:xfrm>
            <a:prstGeom prst="rect">
              <a:avLst/>
            </a:prstGeom>
            <a:noFill/>
          </p:spPr>
          <p:txBody>
            <a:bodyPr wrap="square" rtlCol="0">
              <a:spAutoFit/>
            </a:bodyPr>
            <a:lstStyle/>
            <a:p>
              <a:pPr algn="ctr">
                <a:lnSpc>
                  <a:spcPts val="3040"/>
                </a:lnSpc>
              </a:pPr>
              <a:r>
                <a:rPr lang="en-US" sz="3800" b="1">
                  <a:solidFill>
                    <a:schemeClr val="bg1"/>
                  </a:solidFill>
                </a:rPr>
                <a:t>ANNUAL</a:t>
              </a:r>
            </a:p>
            <a:p>
              <a:pPr algn="ctr">
                <a:lnSpc>
                  <a:spcPts val="3040"/>
                </a:lnSpc>
              </a:pPr>
              <a:r>
                <a:rPr lang="en-US" sz="3800" b="1" spc="200">
                  <a:solidFill>
                    <a:schemeClr val="bg1"/>
                  </a:solidFill>
                </a:rPr>
                <a:t>REPORT</a:t>
              </a:r>
            </a:p>
            <a:p>
              <a:pPr algn="ctr">
                <a:lnSpc>
                  <a:spcPts val="6000"/>
                </a:lnSpc>
              </a:pPr>
              <a:r>
                <a:rPr lang="en-US" sz="6600" b="1">
                  <a:solidFill>
                    <a:schemeClr val="bg1"/>
                  </a:solidFill>
                </a:rPr>
                <a:t>2021</a:t>
              </a:r>
            </a:p>
          </p:txBody>
        </p:sp>
      </p:grpSp>
    </p:spTree>
    <p:extLst>
      <p:ext uri="{BB962C8B-B14F-4D97-AF65-F5344CB8AC3E}">
        <p14:creationId xmlns:p14="http://schemas.microsoft.com/office/powerpoint/2010/main" val="4088297511"/>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1EDBA-E3D9-C141-8955-620416CE51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9163460" cy="6564588"/>
          </a:xfrm>
          <a:prstGeom prst="rect">
            <a:avLst/>
          </a:prstGeom>
        </p:spPr>
      </p:pic>
      <p:sp>
        <p:nvSpPr>
          <p:cNvPr id="8" name="Rectangle 7">
            <a:extLst>
              <a:ext uri="{FF2B5EF4-FFF2-40B4-BE49-F238E27FC236}">
                <a16:creationId xmlns:a16="http://schemas.microsoft.com/office/drawing/2014/main" id="{DB3986D0-7226-4343-A93D-49BFEED3779F}"/>
              </a:ext>
            </a:extLst>
          </p:cNvPr>
          <p:cNvSpPr/>
          <p:nvPr/>
        </p:nvSpPr>
        <p:spPr>
          <a:xfrm>
            <a:off x="0" y="226766"/>
            <a:ext cx="9144000" cy="774167"/>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FD0706E-4252-EA4D-AB5D-0D154E826E23}"/>
              </a:ext>
            </a:extLst>
          </p:cNvPr>
          <p:cNvSpPr/>
          <p:nvPr/>
        </p:nvSpPr>
        <p:spPr>
          <a:xfrm>
            <a:off x="0" y="6564588"/>
            <a:ext cx="9163458"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0B038AE8-19D9-8E47-8002-E29D6F882EAA}"/>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10</a:t>
            </a:fld>
            <a:endParaRPr lang="en-US">
              <a:solidFill>
                <a:schemeClr val="bg1">
                  <a:lumMod val="85000"/>
                </a:schemeClr>
              </a:solidFill>
            </a:endParaRPr>
          </a:p>
        </p:txBody>
      </p:sp>
      <p:sp>
        <p:nvSpPr>
          <p:cNvPr id="4" name="Rectangle 3">
            <a:extLst>
              <a:ext uri="{FF2B5EF4-FFF2-40B4-BE49-F238E27FC236}">
                <a16:creationId xmlns:a16="http://schemas.microsoft.com/office/drawing/2014/main" id="{FF31AD31-3B13-574C-801F-48EA3E20472D}"/>
              </a:ext>
            </a:extLst>
          </p:cNvPr>
          <p:cNvSpPr/>
          <p:nvPr/>
        </p:nvSpPr>
        <p:spPr>
          <a:xfrm>
            <a:off x="1073182" y="3874770"/>
            <a:ext cx="7685228" cy="3011299"/>
          </a:xfrm>
          <a:prstGeom prst="rect">
            <a:avLst/>
          </a:prstGeom>
          <a:solidFill>
            <a:schemeClr val="bg1"/>
          </a:solidFill>
        </p:spPr>
        <p:txBody>
          <a:bodyPr wrap="square" lIns="216000" tIns="216000" rIns="216000" bIns="216000" anchor="t">
            <a:spAutoFit/>
          </a:bodyPr>
          <a:lstStyle/>
          <a:p>
            <a:pPr algn="just">
              <a:spcAft>
                <a:spcPts val="600"/>
              </a:spcAft>
            </a:pPr>
            <a:r>
              <a:rPr lang="en-AU" sz="1400" b="1">
                <a:solidFill>
                  <a:srgbClr val="3B92CF"/>
                </a:solidFill>
              </a:rPr>
              <a:t>School Board – Providing Excellent Governance</a:t>
            </a:r>
          </a:p>
          <a:p>
            <a:pPr>
              <a:spcAft>
                <a:spcPts val="600"/>
              </a:spcAft>
            </a:pPr>
            <a:r>
              <a:rPr lang="en-AU" sz="1100"/>
              <a:t>The Burrendah School Board continued to work effectively as the peak decision making body of the school. </a:t>
            </a:r>
          </a:p>
          <a:p>
            <a:pPr>
              <a:spcAft>
                <a:spcPts val="600"/>
              </a:spcAft>
            </a:pPr>
            <a:r>
              <a:rPr lang="en-AU" sz="1100"/>
              <a:t>Business Plan targets were monitored following presentations to the Board throughout the year. These presentations were conducted by students and staff on school wide testing and new whole school initiatives. </a:t>
            </a:r>
          </a:p>
          <a:p>
            <a:pPr>
              <a:spcAft>
                <a:spcPts val="600"/>
              </a:spcAft>
            </a:pPr>
            <a:r>
              <a:rPr lang="en-AU" sz="1100" i="1"/>
              <a:t>“Increasing the number of nominations for positions on the School Board” </a:t>
            </a:r>
            <a:r>
              <a:rPr lang="en-AU" sz="1100"/>
              <a:t>is a business plan target. While positions were filled for parents and staff on the Board, nominations did not exceed the number of positions. Pleasingly we increased the number of Community Representatives on the Board.</a:t>
            </a:r>
            <a:endParaRPr lang="en-GB" sz="1100"/>
          </a:p>
          <a:p>
            <a:pPr>
              <a:spcAft>
                <a:spcPts val="600"/>
              </a:spcAft>
            </a:pPr>
            <a:r>
              <a:rPr lang="en-AU" sz="1100"/>
              <a:t>The Board Chair and a P&amp;C representative attended the Student Leaders Forum in Perth with our student leaders. </a:t>
            </a:r>
            <a:endParaRPr lang="en-AU" sz="1100">
              <a:ea typeface="Calibri"/>
              <a:cs typeface="Calibri"/>
            </a:endParaRPr>
          </a:p>
          <a:p>
            <a:pPr>
              <a:spcAft>
                <a:spcPts val="600"/>
              </a:spcAft>
            </a:pPr>
            <a:r>
              <a:rPr lang="en-AU" sz="1100"/>
              <a:t>The Board nominated </a:t>
            </a:r>
            <a:r>
              <a:rPr lang="en-AU" sz="1100" err="1"/>
              <a:t>Burrendah</a:t>
            </a:r>
            <a:r>
              <a:rPr lang="en-AU" sz="1100"/>
              <a:t> Primary School for WA Primary School of the Year 2021. </a:t>
            </a:r>
            <a:r>
              <a:rPr lang="en-AU" sz="1100" err="1"/>
              <a:t>Burrendah</a:t>
            </a:r>
            <a:r>
              <a:rPr lang="en-AU" sz="1100"/>
              <a:t> Primary School was selected as one of the top four schools in WA and was named as one of the finalists for this prestigious awards.</a:t>
            </a:r>
          </a:p>
          <a:p>
            <a:pPr>
              <a:spcAft>
                <a:spcPts val="600"/>
              </a:spcAft>
            </a:pPr>
            <a:r>
              <a:rPr lang="en-AU" sz="1100"/>
              <a:t>A key focus in 2022 will be developing the next 3-year business plan. A number of members on the Board are on the School Review Committee which is driving the planning for the 2022-2024 Business Plan.</a:t>
            </a:r>
          </a:p>
        </p:txBody>
      </p:sp>
      <p:sp>
        <p:nvSpPr>
          <p:cNvPr id="2" name="TextBox 1">
            <a:extLst>
              <a:ext uri="{FF2B5EF4-FFF2-40B4-BE49-F238E27FC236}">
                <a16:creationId xmlns:a16="http://schemas.microsoft.com/office/drawing/2014/main" id="{55ABF456-13A5-F24B-A148-E195D1DFA248}"/>
              </a:ext>
            </a:extLst>
          </p:cNvPr>
          <p:cNvSpPr txBox="1"/>
          <p:nvPr/>
        </p:nvSpPr>
        <p:spPr>
          <a:xfrm>
            <a:off x="9694718" y="6736987"/>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181D0EAA-6CAE-4DA9-B2B4-D38620BCC85C}"/>
              </a:ext>
            </a:extLst>
          </p:cNvPr>
          <p:cNvSpPr txBox="1"/>
          <p:nvPr/>
        </p:nvSpPr>
        <p:spPr>
          <a:xfrm>
            <a:off x="238540" y="342617"/>
            <a:ext cx="4207240" cy="523220"/>
          </a:xfrm>
          <a:prstGeom prst="rect">
            <a:avLst/>
          </a:prstGeom>
          <a:noFill/>
        </p:spPr>
        <p:txBody>
          <a:bodyPr wrap="square" rtlCol="0">
            <a:spAutoFit/>
          </a:bodyPr>
          <a:lstStyle/>
          <a:p>
            <a:r>
              <a:rPr lang="en-AU" sz="2800">
                <a:solidFill>
                  <a:schemeClr val="bg1"/>
                </a:solidFill>
              </a:rPr>
              <a:t>Engaging our Community</a:t>
            </a:r>
            <a:endParaRPr lang="en-US" sz="2800">
              <a:solidFill>
                <a:schemeClr val="bg1"/>
              </a:solidFill>
            </a:endParaRPr>
          </a:p>
        </p:txBody>
      </p:sp>
    </p:spTree>
    <p:extLst>
      <p:ext uri="{BB962C8B-B14F-4D97-AF65-F5344CB8AC3E}">
        <p14:creationId xmlns:p14="http://schemas.microsoft.com/office/powerpoint/2010/main" val="2950030715"/>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laying in a play area&#10;&#10;Description automatically generated with low confidence">
            <a:extLst>
              <a:ext uri="{FF2B5EF4-FFF2-40B4-BE49-F238E27FC236}">
                <a16:creationId xmlns:a16="http://schemas.microsoft.com/office/drawing/2014/main" id="{2BA0E0FD-F79F-1A47-AE50-C4A9989CBB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17"/>
            <a:ext cx="9144000" cy="6857366"/>
          </a:xfrm>
          <a:prstGeom prst="rect">
            <a:avLst/>
          </a:prstGeom>
        </p:spPr>
      </p:pic>
      <p:sp>
        <p:nvSpPr>
          <p:cNvPr id="11" name="Rectangle 10">
            <a:extLst>
              <a:ext uri="{FF2B5EF4-FFF2-40B4-BE49-F238E27FC236}">
                <a16:creationId xmlns:a16="http://schemas.microsoft.com/office/drawing/2014/main" id="{91B7684B-85F4-114A-9CBD-DEC91CF25FD8}"/>
              </a:ext>
            </a:extLst>
          </p:cNvPr>
          <p:cNvSpPr/>
          <p:nvPr/>
        </p:nvSpPr>
        <p:spPr>
          <a:xfrm>
            <a:off x="0" y="6563246"/>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BDBBD04B-95E1-4544-B2D4-41C2E13FA322}"/>
              </a:ext>
            </a:extLst>
          </p:cNvPr>
          <p:cNvSpPr txBox="1">
            <a:spLocks/>
          </p:cNvSpPr>
          <p:nvPr/>
        </p:nvSpPr>
        <p:spPr>
          <a:xfrm>
            <a:off x="7086597" y="652094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11</a:t>
            </a:fld>
            <a:endParaRPr lang="en-US">
              <a:solidFill>
                <a:schemeClr val="bg1">
                  <a:lumMod val="85000"/>
                </a:schemeClr>
              </a:solidFill>
            </a:endParaRPr>
          </a:p>
        </p:txBody>
      </p:sp>
      <p:sp>
        <p:nvSpPr>
          <p:cNvPr id="13" name="Rectangle 12">
            <a:extLst>
              <a:ext uri="{FF2B5EF4-FFF2-40B4-BE49-F238E27FC236}">
                <a16:creationId xmlns:a16="http://schemas.microsoft.com/office/drawing/2014/main" id="{8248B657-D826-9B48-A2B0-EE4129238F5D}"/>
              </a:ext>
            </a:extLst>
          </p:cNvPr>
          <p:cNvSpPr/>
          <p:nvPr/>
        </p:nvSpPr>
        <p:spPr>
          <a:xfrm>
            <a:off x="0" y="-12630"/>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9B324FC-D510-024C-A143-457DC79ED963}"/>
              </a:ext>
            </a:extLst>
          </p:cNvPr>
          <p:cNvSpPr/>
          <p:nvPr/>
        </p:nvSpPr>
        <p:spPr>
          <a:xfrm>
            <a:off x="396614" y="-127502"/>
            <a:ext cx="5822066" cy="4257778"/>
          </a:xfrm>
          <a:prstGeom prst="rect">
            <a:avLst/>
          </a:prstGeom>
          <a:solidFill>
            <a:schemeClr val="bg1"/>
          </a:solidFill>
        </p:spPr>
        <p:txBody>
          <a:bodyPr wrap="square" lIns="216000" tIns="216000" rIns="216000" bIns="216000" anchor="ctr">
            <a:spAutoFit/>
          </a:bodyPr>
          <a:lstStyle/>
          <a:p>
            <a:pPr>
              <a:spcBef>
                <a:spcPts val="1000"/>
              </a:spcBef>
            </a:pPr>
            <a:r>
              <a:rPr lang="en-AU" sz="1400" b="1">
                <a:solidFill>
                  <a:srgbClr val="3B92CF"/>
                </a:solidFill>
              </a:rPr>
              <a:t>Supportive Parents and Citizen Association</a:t>
            </a:r>
          </a:p>
          <a:p>
            <a:pPr>
              <a:spcBef>
                <a:spcPts val="1000"/>
              </a:spcBef>
            </a:pPr>
            <a:r>
              <a:rPr lang="en-AU" sz="1100"/>
              <a:t>The Parents and Citizens Association (P&amp;C) supports the education of all of our students and is keen to promote parent interaction in the school. </a:t>
            </a:r>
          </a:p>
          <a:p>
            <a:pPr>
              <a:spcBef>
                <a:spcPts val="1000"/>
              </a:spcBef>
            </a:pPr>
            <a:r>
              <a:rPr lang="en-AU" sz="1100"/>
              <a:t>The P&amp;C continued to volunteer their time to provide greatly appreciated support to the school, including fundraising to assist with projects. A focus for 2022 is to complete the first phase of a Nature Playground. Fundraising of $35 000 has been raised towards this project.</a:t>
            </a:r>
          </a:p>
          <a:p>
            <a:pPr>
              <a:spcBef>
                <a:spcPts val="1000"/>
              </a:spcBef>
            </a:pPr>
            <a:r>
              <a:rPr lang="en-AU" sz="1100" i="1"/>
              <a:t>“Increasing the number of nominations for positions on the P&amp;C” </a:t>
            </a:r>
            <a:r>
              <a:rPr lang="en-AU" sz="1100"/>
              <a:t>is a business plan target. While all positions were filled, nominations did not exceed the number of positions. </a:t>
            </a:r>
          </a:p>
          <a:p>
            <a:pPr>
              <a:spcBef>
                <a:spcPts val="1000"/>
              </a:spcBef>
            </a:pPr>
            <a:r>
              <a:rPr lang="en-AU" sz="1100"/>
              <a:t>The P&amp;C through the assistance of volunteers, run a pre-loved uniform shop, book club, and P&amp;C Facebook page. </a:t>
            </a:r>
          </a:p>
          <a:p>
            <a:pPr>
              <a:spcBef>
                <a:spcPts val="1000"/>
              </a:spcBef>
            </a:pPr>
            <a:r>
              <a:rPr lang="en-AU" sz="1100"/>
              <a:t>The P&amp;C continued operating the canteen one day each week using a Willetton Senior High School (WSHS) service provider. </a:t>
            </a:r>
            <a:endParaRPr lang="en-AU" sz="1100">
              <a:ea typeface="Calibri"/>
              <a:cs typeface="Calibri"/>
            </a:endParaRPr>
          </a:p>
          <a:p>
            <a:pPr>
              <a:spcBef>
                <a:spcPts val="1000"/>
              </a:spcBef>
            </a:pPr>
            <a:r>
              <a:rPr lang="en-AU" sz="1100"/>
              <a:t>Events organised by the P&amp;C included:</a:t>
            </a:r>
            <a:br>
              <a:rPr lang="en-AU" sz="1100"/>
            </a:br>
            <a:r>
              <a:rPr lang="en-AU" sz="1100"/>
              <a:t>The Colour Run, Mother’s Day, Crazy Hair Day, Quiz Night, Father’s Day, Outdoor Movie Night, Athletics cake stall, School Disco and special luncheons.</a:t>
            </a:r>
          </a:p>
          <a:p>
            <a:pPr>
              <a:spcBef>
                <a:spcPts val="1000"/>
              </a:spcBef>
            </a:pPr>
            <a:r>
              <a:rPr lang="en-AU" sz="1100" err="1"/>
              <a:t>Burrendah</a:t>
            </a:r>
            <a:r>
              <a:rPr lang="en-AU" sz="1100"/>
              <a:t> Primary School celebrated P&amp;C Day with a special morning tea provided by staff for the P&amp;C, to show their appreciation of this dedicated group of parent and carers. </a:t>
            </a:r>
            <a:endParaRPr lang="en-AU" sz="1100">
              <a:ea typeface="Calibri"/>
              <a:cs typeface="Calibri"/>
            </a:endParaRPr>
          </a:p>
        </p:txBody>
      </p:sp>
    </p:spTree>
    <p:extLst>
      <p:ext uri="{BB962C8B-B14F-4D97-AF65-F5344CB8AC3E}">
        <p14:creationId xmlns:p14="http://schemas.microsoft.com/office/powerpoint/2010/main" val="38085445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04175C90-24CF-934E-A6B3-FC42219B47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 y="295188"/>
            <a:ext cx="9144001" cy="6254410"/>
          </a:xfrm>
          <a:prstGeom prst="rect">
            <a:avLst/>
          </a:prstGeom>
        </p:spPr>
      </p:pic>
      <p:sp>
        <p:nvSpPr>
          <p:cNvPr id="8" name="Rectangle 7">
            <a:extLst>
              <a:ext uri="{FF2B5EF4-FFF2-40B4-BE49-F238E27FC236}">
                <a16:creationId xmlns:a16="http://schemas.microsoft.com/office/drawing/2014/main" id="{C911B4EF-4C8C-1747-A629-09793D4EB7E0}"/>
              </a:ext>
            </a:extLst>
          </p:cNvPr>
          <p:cNvSpPr/>
          <p:nvPr/>
        </p:nvSpPr>
        <p:spPr>
          <a:xfrm>
            <a:off x="0" y="6560615"/>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8DACE7DF-B395-5F4E-86A8-971F56B57535}"/>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12</a:t>
            </a:fld>
            <a:endParaRPr lang="en-US">
              <a:solidFill>
                <a:schemeClr val="bg1">
                  <a:lumMod val="85000"/>
                </a:schemeClr>
              </a:solidFill>
            </a:endParaRPr>
          </a:p>
        </p:txBody>
      </p:sp>
      <p:sp>
        <p:nvSpPr>
          <p:cNvPr id="11" name="Rectangle 10">
            <a:extLst>
              <a:ext uri="{FF2B5EF4-FFF2-40B4-BE49-F238E27FC236}">
                <a16:creationId xmlns:a16="http://schemas.microsoft.com/office/drawing/2014/main" id="{5A668EE6-61D6-1A44-9561-D5068E6E5E74}"/>
              </a:ext>
            </a:extLst>
          </p:cNvPr>
          <p:cNvSpPr/>
          <p:nvPr/>
        </p:nvSpPr>
        <p:spPr>
          <a:xfrm>
            <a:off x="0" y="-12630"/>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BD0ADE-2276-5644-8686-BDD7D55C5A67}"/>
              </a:ext>
            </a:extLst>
          </p:cNvPr>
          <p:cNvSpPr/>
          <p:nvPr/>
        </p:nvSpPr>
        <p:spPr>
          <a:xfrm>
            <a:off x="262688" y="3647554"/>
            <a:ext cx="5869756" cy="3219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lvl="0"/>
            <a:r>
              <a:rPr lang="en-AU" sz="1400" b="1">
                <a:solidFill>
                  <a:srgbClr val="3B92CF"/>
                </a:solidFill>
                <a:ea typeface="Calibri"/>
                <a:cs typeface="Calibri"/>
              </a:rPr>
              <a:t>Teacher Practicums </a:t>
            </a:r>
            <a:r>
              <a:rPr lang="en-AU" sz="1100" b="1">
                <a:ea typeface="Calibri" charset="0"/>
                <a:cs typeface="Calibri" charset="0"/>
              </a:rPr>
              <a:t/>
            </a:r>
            <a:br>
              <a:rPr lang="en-AU" sz="1100" b="1">
                <a:ea typeface="Calibri" charset="0"/>
                <a:cs typeface="Calibri" charset="0"/>
              </a:rPr>
            </a:br>
            <a:r>
              <a:rPr lang="en-AU" sz="1100">
                <a:solidFill>
                  <a:schemeClr val="tx1"/>
                </a:solidFill>
                <a:ea typeface="Calibri"/>
                <a:cs typeface="Calibri"/>
              </a:rPr>
              <a:t>Burrendah Primary School teachers continued to provide mentoring to student teachers from a number of Universities. The student teacher practicums range from a few weeks to a full term.</a:t>
            </a:r>
          </a:p>
          <a:p>
            <a:pPr lvl="0"/>
            <a:endParaRPr lang="en-AU" sz="1100">
              <a:solidFill>
                <a:schemeClr val="tx1"/>
              </a:solidFill>
              <a:ea typeface="Calibri" charset="0"/>
              <a:cs typeface="Calibri" charset="0"/>
            </a:endParaRPr>
          </a:p>
          <a:p>
            <a:r>
              <a:rPr lang="en-AU" sz="1100">
                <a:solidFill>
                  <a:schemeClr val="tx1"/>
                </a:solidFill>
                <a:ea typeface="Calibri"/>
                <a:cs typeface="Calibri"/>
              </a:rPr>
              <a:t>A practicum student was employed at </a:t>
            </a:r>
            <a:r>
              <a:rPr lang="en-AU" sz="1100" err="1">
                <a:solidFill>
                  <a:schemeClr val="tx1"/>
                </a:solidFill>
                <a:ea typeface="Calibri"/>
                <a:cs typeface="Calibri"/>
              </a:rPr>
              <a:t>Burrendah</a:t>
            </a:r>
            <a:r>
              <a:rPr lang="en-AU" sz="1100">
                <a:solidFill>
                  <a:schemeClr val="tx1"/>
                </a:solidFill>
                <a:ea typeface="Calibri"/>
                <a:cs typeface="Calibri"/>
              </a:rPr>
              <a:t> Primary School as a Graduate teacher for 2022.</a:t>
            </a:r>
          </a:p>
          <a:p>
            <a:pPr lvl="0"/>
            <a:endParaRPr lang="en-AU" sz="1100">
              <a:solidFill>
                <a:schemeClr val="tx1"/>
              </a:solidFill>
              <a:ea typeface="Calibri" charset="0"/>
              <a:cs typeface="Calibri" charset="0"/>
            </a:endParaRPr>
          </a:p>
          <a:p>
            <a:pPr lvl="0"/>
            <a:r>
              <a:rPr lang="en-AU" sz="1400" b="1">
                <a:solidFill>
                  <a:srgbClr val="3B92CF"/>
                </a:solidFill>
                <a:ea typeface="Calibri" charset="0"/>
                <a:cs typeface="Calibri" charset="0"/>
              </a:rPr>
              <a:t>Collaboration with Willetton SHS </a:t>
            </a:r>
          </a:p>
          <a:p>
            <a:pPr lvl="0"/>
            <a:r>
              <a:rPr lang="en-AU" sz="1100">
                <a:solidFill>
                  <a:schemeClr val="tx1"/>
                </a:solidFill>
                <a:ea typeface="Calibri" charset="0"/>
                <a:cs typeface="Calibri" charset="0"/>
              </a:rPr>
              <a:t>Willetton Senior High School (WSHS) and Burrendah Primary School continued their close working relationship with programs such as:</a:t>
            </a:r>
          </a:p>
          <a:p>
            <a:pPr marL="171450" lvl="0" indent="-171450">
              <a:buClr>
                <a:srgbClr val="3B92CF"/>
              </a:buClr>
              <a:buSzPct val="110000"/>
              <a:buFont typeface="Arial" panose="020B0604020202020204" pitchFamily="34" charset="0"/>
              <a:buChar char="•"/>
            </a:pPr>
            <a:r>
              <a:rPr lang="en-AU" sz="1100">
                <a:solidFill>
                  <a:schemeClr val="tx1"/>
                </a:solidFill>
                <a:ea typeface="Calibri" charset="0"/>
                <a:cs typeface="Calibri" charset="0"/>
              </a:rPr>
              <a:t> Year 11 and 12 students attended </a:t>
            </a:r>
            <a:r>
              <a:rPr lang="en-AU" sz="1100" err="1">
                <a:solidFill>
                  <a:schemeClr val="tx1"/>
                </a:solidFill>
                <a:ea typeface="Calibri" charset="0"/>
                <a:cs typeface="Calibri" charset="0"/>
              </a:rPr>
              <a:t>Burrendah</a:t>
            </a:r>
            <a:r>
              <a:rPr lang="en-AU" sz="1100">
                <a:solidFill>
                  <a:schemeClr val="tx1"/>
                </a:solidFill>
                <a:ea typeface="Calibri" charset="0"/>
                <a:cs typeface="Calibri" charset="0"/>
              </a:rPr>
              <a:t> Primary School to gain work experience towards their Certificate II Community Services qualifications. Throughout 2021, 500 WSHS students were a part of the Community Links Program where WSHS students assisted in classrooms for a term.</a:t>
            </a:r>
          </a:p>
          <a:p>
            <a:pPr marL="171450" lvl="0" indent="-171450">
              <a:buClr>
                <a:srgbClr val="3B92CF"/>
              </a:buClr>
              <a:buSzPct val="110000"/>
              <a:buFont typeface="Arial" panose="020B0604020202020204" pitchFamily="34" charset="0"/>
              <a:buChar char="•"/>
            </a:pPr>
            <a:r>
              <a:rPr lang="en-AU" sz="1100">
                <a:solidFill>
                  <a:schemeClr val="tx1"/>
                </a:solidFill>
                <a:ea typeface="Calibri" charset="0"/>
                <a:cs typeface="Calibri" charset="0"/>
              </a:rPr>
              <a:t>Japanese Gifted &amp; Talented Program where identified Year 6 students attend weekly </a:t>
            </a:r>
            <a:br>
              <a:rPr lang="en-AU" sz="1100">
                <a:solidFill>
                  <a:schemeClr val="tx1"/>
                </a:solidFill>
                <a:ea typeface="Calibri" charset="0"/>
                <a:cs typeface="Calibri" charset="0"/>
              </a:rPr>
            </a:br>
            <a:r>
              <a:rPr lang="en-AU" sz="1100">
                <a:solidFill>
                  <a:schemeClr val="tx1"/>
                </a:solidFill>
                <a:ea typeface="Calibri" charset="0"/>
                <a:cs typeface="Calibri" charset="0"/>
              </a:rPr>
              <a:t>language lessons at WSHS.</a:t>
            </a:r>
          </a:p>
          <a:p>
            <a:pPr marL="171450" lvl="0" indent="-171450">
              <a:buClr>
                <a:srgbClr val="3B92CF"/>
              </a:buClr>
              <a:buSzPct val="110000"/>
              <a:buFont typeface="Arial" panose="020B0604020202020204" pitchFamily="34" charset="0"/>
              <a:buChar char="•"/>
            </a:pPr>
            <a:r>
              <a:rPr lang="en-AU" sz="1100">
                <a:solidFill>
                  <a:schemeClr val="tx1"/>
                </a:solidFill>
                <a:ea typeface="Calibri" charset="0"/>
                <a:cs typeface="Calibri" charset="0"/>
              </a:rPr>
              <a:t>Selected IMSS students attended music lessons at WSHS.</a:t>
            </a:r>
          </a:p>
        </p:txBody>
      </p:sp>
    </p:spTree>
    <p:extLst>
      <p:ext uri="{BB962C8B-B14F-4D97-AF65-F5344CB8AC3E}">
        <p14:creationId xmlns:p14="http://schemas.microsoft.com/office/powerpoint/2010/main" val="810736609"/>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women in clothing&#10;&#10;Description automatically generated with low confidence">
            <a:extLst>
              <a:ext uri="{FF2B5EF4-FFF2-40B4-BE49-F238E27FC236}">
                <a16:creationId xmlns:a16="http://schemas.microsoft.com/office/drawing/2014/main" id="{11DA61CC-F019-4B4B-BD88-7D41A1E6E0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544" y="-12629"/>
            <a:ext cx="9161543" cy="6870046"/>
          </a:xfrm>
          <a:prstGeom prst="rect">
            <a:avLst/>
          </a:prstGeom>
        </p:spPr>
      </p:pic>
      <p:sp>
        <p:nvSpPr>
          <p:cNvPr id="8" name="Rectangle 7">
            <a:extLst>
              <a:ext uri="{FF2B5EF4-FFF2-40B4-BE49-F238E27FC236}">
                <a16:creationId xmlns:a16="http://schemas.microsoft.com/office/drawing/2014/main" id="{C911B4EF-4C8C-1747-A629-09793D4EB7E0}"/>
              </a:ext>
            </a:extLst>
          </p:cNvPr>
          <p:cNvSpPr/>
          <p:nvPr/>
        </p:nvSpPr>
        <p:spPr>
          <a:xfrm>
            <a:off x="-17544" y="6549597"/>
            <a:ext cx="9161546" cy="336471"/>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8DACE7DF-B395-5F4E-86A8-971F56B57535}"/>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13</a:t>
            </a:fld>
            <a:endParaRPr lang="en-US">
              <a:solidFill>
                <a:schemeClr val="bg1">
                  <a:lumMod val="85000"/>
                </a:schemeClr>
              </a:solidFill>
            </a:endParaRPr>
          </a:p>
        </p:txBody>
      </p:sp>
      <p:sp>
        <p:nvSpPr>
          <p:cNvPr id="11" name="Rectangle 10">
            <a:extLst>
              <a:ext uri="{FF2B5EF4-FFF2-40B4-BE49-F238E27FC236}">
                <a16:creationId xmlns:a16="http://schemas.microsoft.com/office/drawing/2014/main" id="{5A668EE6-61D6-1A44-9561-D5068E6E5E74}"/>
              </a:ext>
            </a:extLst>
          </p:cNvPr>
          <p:cNvSpPr/>
          <p:nvPr/>
        </p:nvSpPr>
        <p:spPr>
          <a:xfrm>
            <a:off x="-11018" y="0"/>
            <a:ext cx="9155017"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0B195E-19E1-4346-B2FC-8B2EFFA79B7B}"/>
              </a:ext>
            </a:extLst>
          </p:cNvPr>
          <p:cNvSpPr/>
          <p:nvPr/>
        </p:nvSpPr>
        <p:spPr>
          <a:xfrm>
            <a:off x="2236425" y="3456722"/>
            <a:ext cx="6525055" cy="3429346"/>
          </a:xfrm>
          <a:prstGeom prst="rect">
            <a:avLst/>
          </a:prstGeom>
          <a:solidFill>
            <a:schemeClr val="bg1"/>
          </a:solidFill>
        </p:spPr>
        <p:txBody>
          <a:bodyPr wrap="square" lIns="216000" tIns="216000" rIns="216000" bIns="216000" anchor="t">
            <a:spAutoFit/>
          </a:bodyPr>
          <a:lstStyle/>
          <a:p>
            <a:pPr>
              <a:spcAft>
                <a:spcPts val="450"/>
              </a:spcAft>
            </a:pPr>
            <a:r>
              <a:rPr lang="en-AU" sz="1400" b="1">
                <a:solidFill>
                  <a:srgbClr val="3B92CF"/>
                </a:solidFill>
                <a:latin typeface="Calibri" charset="0"/>
                <a:ea typeface="Calibri" charset="0"/>
                <a:cs typeface="Calibri" charset="0"/>
              </a:rPr>
              <a:t>National Schools Opinion Survey Result Highlights (NSOS)</a:t>
            </a:r>
            <a:endParaRPr lang="en-AU" sz="1400">
              <a:latin typeface="Calibri" charset="0"/>
              <a:ea typeface="Calibri" charset="0"/>
              <a:cs typeface="Calibri" charset="0"/>
            </a:endParaRPr>
          </a:p>
          <a:p>
            <a:pPr>
              <a:spcAft>
                <a:spcPts val="450"/>
              </a:spcAft>
            </a:pPr>
            <a:endParaRPr lang="en-AU" sz="1200">
              <a:latin typeface="Calibri" charset="0"/>
              <a:ea typeface="Calibri" charset="0"/>
              <a:cs typeface="Calibri" charset="0"/>
            </a:endParaRPr>
          </a:p>
          <a:p>
            <a:pPr>
              <a:spcAft>
                <a:spcPts val="450"/>
              </a:spcAft>
            </a:pPr>
            <a:r>
              <a:rPr lang="en-AU" sz="1200">
                <a:latin typeface="Calibri"/>
                <a:ea typeface="Calibri"/>
                <a:cs typeface="Calibri"/>
              </a:rPr>
              <a:t>The NSOS is conducted biannually. The latest survey was conducted in 2020. The next NSOS will be conducted in 2022. </a:t>
            </a:r>
            <a:r>
              <a:rPr lang="en-AU" sz="1200"/>
              <a:t>Results can range from 1, strongly disagree to 5, strongly agree. In the latest survey:</a:t>
            </a:r>
          </a:p>
          <a:p>
            <a:pPr marL="128270" indent="-128270">
              <a:buClr>
                <a:srgbClr val="3B92CF"/>
              </a:buClr>
              <a:buSzPct val="110000"/>
              <a:buFont typeface="Arial" panose="020B0604020202020204" pitchFamily="34" charset="0"/>
              <a:buChar char="•"/>
            </a:pPr>
            <a:r>
              <a:rPr lang="en-AU" sz="1200"/>
              <a:t>Parents (4.3), staff (4.6) and students (4.5) all agree teachers expect students to do their best. </a:t>
            </a:r>
            <a:endParaRPr lang="en-AU" sz="1200">
              <a:ea typeface="Calibri"/>
              <a:cs typeface="Calibri"/>
            </a:endParaRPr>
          </a:p>
          <a:p>
            <a:pPr>
              <a:buClr>
                <a:srgbClr val="3B92CF"/>
              </a:buClr>
              <a:buSzPct val="110000"/>
            </a:pPr>
            <a:endParaRPr lang="en-AU" sz="1200"/>
          </a:p>
          <a:p>
            <a:pPr marL="128270" indent="-128270">
              <a:buClr>
                <a:srgbClr val="3B92CF"/>
              </a:buClr>
              <a:buSzPct val="110000"/>
              <a:buFont typeface="Arial" panose="020B0604020202020204" pitchFamily="34" charset="0"/>
              <a:buChar char="•"/>
            </a:pPr>
            <a:r>
              <a:rPr lang="en-AU" sz="1200"/>
              <a:t>Parents (4.2) and staff (4.4) would recommend our school to others. </a:t>
            </a:r>
            <a:endParaRPr lang="en-AU" sz="1200">
              <a:ea typeface="Calibri"/>
              <a:cs typeface="Calibri"/>
            </a:endParaRPr>
          </a:p>
          <a:p>
            <a:pPr marL="128270" indent="-128270">
              <a:buClr>
                <a:srgbClr val="3B92CF"/>
              </a:buClr>
              <a:buSzPct val="110000"/>
              <a:buFont typeface="Arial" panose="020B0604020202020204" pitchFamily="34" charset="0"/>
              <a:buChar char="•"/>
            </a:pPr>
            <a:endParaRPr lang="en-AU" sz="1200">
              <a:ea typeface="Calibri"/>
              <a:cs typeface="Calibri"/>
            </a:endParaRPr>
          </a:p>
          <a:p>
            <a:pPr marL="128270" indent="-128270">
              <a:buClr>
                <a:srgbClr val="3B92CF"/>
              </a:buClr>
              <a:buSzPct val="110000"/>
              <a:buFont typeface="Arial" panose="020B0604020202020204" pitchFamily="34" charset="0"/>
              <a:buChar char="•"/>
            </a:pPr>
            <a:r>
              <a:rPr lang="en-AU" sz="1200"/>
              <a:t>Parents (4.1), staff (4.6) and students (4.3) agree our school looks for ways to improve.</a:t>
            </a:r>
            <a:endParaRPr lang="en-AU" sz="1200">
              <a:ea typeface="Calibri"/>
              <a:cs typeface="Calibri"/>
            </a:endParaRPr>
          </a:p>
          <a:p>
            <a:pPr marL="128270" indent="-128270">
              <a:buClr>
                <a:srgbClr val="3B92CF"/>
              </a:buClr>
              <a:buSzPct val="110000"/>
              <a:buFont typeface="Arial" panose="020B0604020202020204" pitchFamily="34" charset="0"/>
              <a:buChar char="•"/>
            </a:pPr>
            <a:endParaRPr lang="en-AU" sz="1200">
              <a:ea typeface="Calibri"/>
              <a:cs typeface="Calibri"/>
            </a:endParaRPr>
          </a:p>
          <a:p>
            <a:pPr marL="128270" indent="-128270">
              <a:buClr>
                <a:srgbClr val="3B92CF"/>
              </a:buClr>
              <a:buSzPct val="110000"/>
              <a:buFont typeface="Arial" panose="020B0604020202020204" pitchFamily="34" charset="0"/>
              <a:buChar char="•"/>
            </a:pPr>
            <a:r>
              <a:rPr lang="en-AU" sz="1200"/>
              <a:t>Parents (4.3), staff (4.1) and students (4.1) agree the school is well maintained.  </a:t>
            </a:r>
            <a:endParaRPr lang="en-AU" sz="1200">
              <a:ea typeface="Calibri"/>
              <a:cs typeface="Calibri"/>
            </a:endParaRPr>
          </a:p>
          <a:p>
            <a:endParaRPr lang="en-AU" sz="1200"/>
          </a:p>
          <a:p>
            <a:r>
              <a:rPr lang="en-AU" sz="1200"/>
              <a:t>Ratings such as these supported the School Board's decision to nominate for the WA Primary School of the Year Awards 2021, where </a:t>
            </a:r>
            <a:r>
              <a:rPr lang="en-AU" sz="1200" err="1"/>
              <a:t>Burrendah</a:t>
            </a:r>
            <a:r>
              <a:rPr lang="en-AU" sz="1200"/>
              <a:t> Primary School was a finalist.</a:t>
            </a:r>
            <a:endParaRPr lang="en-AU" sz="1200">
              <a:ea typeface="Calibri"/>
              <a:cs typeface="Calibri"/>
            </a:endParaRPr>
          </a:p>
        </p:txBody>
      </p:sp>
    </p:spTree>
    <p:extLst>
      <p:ext uri="{BB962C8B-B14F-4D97-AF65-F5344CB8AC3E}">
        <p14:creationId xmlns:p14="http://schemas.microsoft.com/office/powerpoint/2010/main" val="282189833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person&#10;&#10;Description automatically generated">
            <a:extLst>
              <a:ext uri="{FF2B5EF4-FFF2-40B4-BE49-F238E27FC236}">
                <a16:creationId xmlns:a16="http://schemas.microsoft.com/office/drawing/2014/main" id="{C2BC1B6F-12C9-8844-B91A-6A8D8E7F02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 y="141279"/>
            <a:ext cx="9144002" cy="6550294"/>
          </a:xfrm>
          <a:prstGeom prst="rect">
            <a:avLst/>
          </a:prstGeom>
        </p:spPr>
      </p:pic>
      <p:sp>
        <p:nvSpPr>
          <p:cNvPr id="8" name="Rectangle 7">
            <a:extLst>
              <a:ext uri="{FF2B5EF4-FFF2-40B4-BE49-F238E27FC236}">
                <a16:creationId xmlns:a16="http://schemas.microsoft.com/office/drawing/2014/main" id="{C911B4EF-4C8C-1747-A629-09793D4EB7E0}"/>
              </a:ext>
            </a:extLst>
          </p:cNvPr>
          <p:cNvSpPr/>
          <p:nvPr/>
        </p:nvSpPr>
        <p:spPr>
          <a:xfrm>
            <a:off x="0" y="6560615"/>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8DACE7DF-B395-5F4E-86A8-971F56B57535}"/>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14</a:t>
            </a:fld>
            <a:endParaRPr lang="en-US">
              <a:solidFill>
                <a:schemeClr val="bg1">
                  <a:lumMod val="85000"/>
                </a:schemeClr>
              </a:solidFill>
            </a:endParaRPr>
          </a:p>
        </p:txBody>
      </p:sp>
      <p:sp>
        <p:nvSpPr>
          <p:cNvPr id="11" name="Rectangle 10">
            <a:extLst>
              <a:ext uri="{FF2B5EF4-FFF2-40B4-BE49-F238E27FC236}">
                <a16:creationId xmlns:a16="http://schemas.microsoft.com/office/drawing/2014/main" id="{5A668EE6-61D6-1A44-9561-D5068E6E5E74}"/>
              </a:ext>
            </a:extLst>
          </p:cNvPr>
          <p:cNvSpPr/>
          <p:nvPr/>
        </p:nvSpPr>
        <p:spPr>
          <a:xfrm>
            <a:off x="0" y="-12630"/>
            <a:ext cx="9144002" cy="307818"/>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BC59C4-FF48-8C48-980F-4E1C76138CE2}"/>
              </a:ext>
            </a:extLst>
          </p:cNvPr>
          <p:cNvSpPr/>
          <p:nvPr/>
        </p:nvSpPr>
        <p:spPr>
          <a:xfrm>
            <a:off x="315792" y="4618442"/>
            <a:ext cx="4862136" cy="2246586"/>
          </a:xfrm>
          <a:prstGeom prst="rect">
            <a:avLst/>
          </a:prstGeom>
          <a:solidFill>
            <a:schemeClr val="bg1"/>
          </a:solidFill>
        </p:spPr>
        <p:txBody>
          <a:bodyPr wrap="square" lIns="216000" tIns="216000" rIns="216000" bIns="216000" anchor="t">
            <a:spAutoFit/>
          </a:bodyPr>
          <a:lstStyle/>
          <a:p>
            <a:pPr>
              <a:lnSpc>
                <a:spcPts val="1155"/>
              </a:lnSpc>
              <a:spcBef>
                <a:spcPts val="750"/>
              </a:spcBef>
            </a:pPr>
            <a:r>
              <a:rPr lang="en-AU" sz="1200" b="1">
                <a:solidFill>
                  <a:srgbClr val="3B92CF"/>
                </a:solidFill>
                <a:latin typeface="Calibri" charset="0"/>
                <a:ea typeface="Calibri" charset="0"/>
                <a:cs typeface="Calibri" charset="0"/>
              </a:rPr>
              <a:t>National Schools Opinion Survey Result Highlights (NSOS) cont.</a:t>
            </a:r>
            <a:endParaRPr lang="en-US" sz="1200">
              <a:latin typeface="Calibri" charset="0"/>
              <a:ea typeface="Calibri" charset="0"/>
              <a:cs typeface="Calibri" charset="0"/>
            </a:endParaRPr>
          </a:p>
          <a:p>
            <a:pPr>
              <a:lnSpc>
                <a:spcPts val="1155"/>
              </a:lnSpc>
              <a:spcBef>
                <a:spcPts val="750"/>
              </a:spcBef>
            </a:pPr>
            <a:r>
              <a:rPr lang="en-US" sz="1200">
                <a:latin typeface="Calibri"/>
                <a:ea typeface="Calibri"/>
                <a:cs typeface="Calibri"/>
              </a:rPr>
              <a:t>As a result of this survey the following are being implemented:</a:t>
            </a:r>
          </a:p>
          <a:p>
            <a:pPr marL="171450" indent="-171450">
              <a:lnSpc>
                <a:spcPts val="1155"/>
              </a:lnSpc>
              <a:spcBef>
                <a:spcPts val="450"/>
              </a:spcBef>
              <a:buClr>
                <a:srgbClr val="3B92CF"/>
              </a:buClr>
              <a:buFont typeface="+mj-lt"/>
              <a:buAutoNum type="arabicPeriod"/>
            </a:pPr>
            <a:r>
              <a:rPr lang="en-US" sz="1200">
                <a:latin typeface="Calibri" charset="0"/>
                <a:ea typeface="Calibri" charset="0"/>
                <a:cs typeface="Calibri" charset="0"/>
              </a:rPr>
              <a:t> A new front entrance installed at the Pinetree Gully Road entrance</a:t>
            </a:r>
          </a:p>
          <a:p>
            <a:pPr marL="171450" indent="-171450">
              <a:lnSpc>
                <a:spcPts val="1155"/>
              </a:lnSpc>
              <a:spcBef>
                <a:spcPts val="450"/>
              </a:spcBef>
              <a:buClr>
                <a:srgbClr val="3B92CF"/>
              </a:buClr>
              <a:buFont typeface="+mj-lt"/>
              <a:buAutoNum type="arabicPeriod"/>
            </a:pPr>
            <a:r>
              <a:rPr lang="en-US" sz="1200">
                <a:latin typeface="Calibri"/>
                <a:ea typeface="Calibri"/>
                <a:cs typeface="Calibri"/>
              </a:rPr>
              <a:t>Introduction of the GROW Award as a result of student feedback</a:t>
            </a:r>
          </a:p>
          <a:p>
            <a:pPr marL="171450" indent="-171450">
              <a:lnSpc>
                <a:spcPts val="1155"/>
              </a:lnSpc>
              <a:spcBef>
                <a:spcPts val="450"/>
              </a:spcBef>
              <a:buClr>
                <a:srgbClr val="3B92CF"/>
              </a:buClr>
              <a:buFont typeface="+mj-lt"/>
              <a:buAutoNum type="arabicPeriod"/>
            </a:pPr>
            <a:r>
              <a:rPr lang="en-US" sz="1200">
                <a:latin typeface="Calibri" charset="0"/>
                <a:ea typeface="Calibri" charset="0"/>
                <a:cs typeface="Calibri" charset="0"/>
              </a:rPr>
              <a:t>Continue to seek ways to re-engage the community during and post COVID-19</a:t>
            </a:r>
          </a:p>
          <a:p>
            <a:pPr marL="171450" indent="-171450">
              <a:lnSpc>
                <a:spcPts val="1155"/>
              </a:lnSpc>
              <a:spcBef>
                <a:spcPts val="450"/>
              </a:spcBef>
              <a:buClr>
                <a:srgbClr val="3B92CF"/>
              </a:buClr>
              <a:buFont typeface="+mj-lt"/>
              <a:buAutoNum type="arabicPeriod"/>
            </a:pPr>
            <a:r>
              <a:rPr lang="en-US" sz="1200">
                <a:latin typeface="Calibri" charset="0"/>
                <a:ea typeface="Calibri" charset="0"/>
                <a:cs typeface="Calibri" charset="0"/>
              </a:rPr>
              <a:t>Continue to seek feedback from the parent body on matters pertaining to them </a:t>
            </a:r>
          </a:p>
          <a:p>
            <a:pPr marL="171450" indent="-171450">
              <a:lnSpc>
                <a:spcPts val="1155"/>
              </a:lnSpc>
              <a:spcBef>
                <a:spcPts val="450"/>
              </a:spcBef>
              <a:buClr>
                <a:srgbClr val="3B92CF"/>
              </a:buClr>
              <a:buFont typeface="+mj-lt"/>
              <a:buAutoNum type="arabicPeriod"/>
            </a:pPr>
            <a:r>
              <a:rPr lang="en-US" sz="1200">
                <a:latin typeface="Calibri" charset="0"/>
                <a:ea typeface="Calibri" charset="0"/>
                <a:cs typeface="Calibri" charset="0"/>
              </a:rPr>
              <a:t>Continue to seek ways to improve infrastructure of the school </a:t>
            </a:r>
          </a:p>
        </p:txBody>
      </p:sp>
    </p:spTree>
    <p:extLst>
      <p:ext uri="{BB962C8B-B14F-4D97-AF65-F5344CB8AC3E}">
        <p14:creationId xmlns:p14="http://schemas.microsoft.com/office/powerpoint/2010/main" val="3978205080"/>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person, table, child&#10;&#10;Description automatically generated">
            <a:extLst>
              <a:ext uri="{FF2B5EF4-FFF2-40B4-BE49-F238E27FC236}">
                <a16:creationId xmlns:a16="http://schemas.microsoft.com/office/drawing/2014/main" id="{60C00C53-13D9-A547-A365-0B0C81AD50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39311" y="0"/>
            <a:ext cx="6996066" cy="6584887"/>
          </a:xfrm>
          <a:prstGeom prst="rect">
            <a:avLst/>
          </a:prstGeom>
        </p:spPr>
      </p:pic>
      <p:sp>
        <p:nvSpPr>
          <p:cNvPr id="5" name="Rectangle 4"/>
          <p:cNvSpPr/>
          <p:nvPr/>
        </p:nvSpPr>
        <p:spPr>
          <a:xfrm>
            <a:off x="0" y="-462"/>
            <a:ext cx="5812325" cy="6661540"/>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endParaRPr lang="en-AU" sz="1400" b="1">
              <a:solidFill>
                <a:schemeClr val="bg1"/>
              </a:solidFill>
            </a:endParaRPr>
          </a:p>
          <a:p>
            <a:endParaRPr lang="en-AU" sz="1400" b="1">
              <a:solidFill>
                <a:schemeClr val="bg1"/>
              </a:solidFill>
            </a:endParaRPr>
          </a:p>
        </p:txBody>
      </p:sp>
      <p:sp>
        <p:nvSpPr>
          <p:cNvPr id="12" name="Rectangle 11">
            <a:extLst>
              <a:ext uri="{FF2B5EF4-FFF2-40B4-BE49-F238E27FC236}">
                <a16:creationId xmlns:a16="http://schemas.microsoft.com/office/drawing/2014/main" id="{0D7AED6B-1DD6-434E-AB56-62BD443F4510}"/>
              </a:ext>
            </a:extLst>
          </p:cNvPr>
          <p:cNvSpPr/>
          <p:nvPr/>
        </p:nvSpPr>
        <p:spPr>
          <a:xfrm>
            <a:off x="1" y="191878"/>
            <a:ext cx="9144000" cy="774167"/>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02323" y="196922"/>
            <a:ext cx="5980046" cy="764078"/>
          </a:xfrm>
        </p:spPr>
        <p:txBody>
          <a:bodyPr>
            <a:noAutofit/>
          </a:bodyPr>
          <a:lstStyle/>
          <a:p>
            <a:r>
              <a:rPr lang="en-AU" sz="2800">
                <a:solidFill>
                  <a:schemeClr val="bg1"/>
                </a:solidFill>
              </a:rPr>
              <a:t>Curriculum and Learning Initiatives</a:t>
            </a:r>
            <a:endParaRPr lang="en-US" sz="2800">
              <a:solidFill>
                <a:schemeClr val="bg1"/>
              </a:solidFill>
            </a:endParaRPr>
          </a:p>
        </p:txBody>
      </p:sp>
      <p:sp>
        <p:nvSpPr>
          <p:cNvPr id="8" name="Rectangle 7">
            <a:extLst>
              <a:ext uri="{FF2B5EF4-FFF2-40B4-BE49-F238E27FC236}">
                <a16:creationId xmlns:a16="http://schemas.microsoft.com/office/drawing/2014/main" id="{413F58BB-009A-5C4E-B2D6-3CF730D89372}"/>
              </a:ext>
            </a:extLst>
          </p:cNvPr>
          <p:cNvSpPr/>
          <p:nvPr/>
        </p:nvSpPr>
        <p:spPr>
          <a:xfrm>
            <a:off x="0" y="654959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2E83CEA5-F755-7C45-BD06-A7ADA95267C9}"/>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15</a:t>
            </a:fld>
            <a:endParaRPr lang="en-US">
              <a:solidFill>
                <a:schemeClr val="bg1">
                  <a:lumMod val="85000"/>
                </a:schemeClr>
              </a:solidFill>
            </a:endParaRPr>
          </a:p>
        </p:txBody>
      </p:sp>
      <p:graphicFrame>
        <p:nvGraphicFramePr>
          <p:cNvPr id="14" name="Chart 13"/>
          <p:cNvGraphicFramePr/>
          <p:nvPr>
            <p:extLst>
              <p:ext uri="{D42A27DB-BD31-4B8C-83A1-F6EECF244321}">
                <p14:modId xmlns:p14="http://schemas.microsoft.com/office/powerpoint/2010/main" val="4257430602"/>
              </p:ext>
            </p:extLst>
          </p:nvPr>
        </p:nvGraphicFramePr>
        <p:xfrm>
          <a:off x="2848380" y="4115179"/>
          <a:ext cx="2751944" cy="1919001"/>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8A9E9798-3842-3549-964F-8F50DD9F59DD}"/>
              </a:ext>
            </a:extLst>
          </p:cNvPr>
          <p:cNvSpPr/>
          <p:nvPr/>
        </p:nvSpPr>
        <p:spPr>
          <a:xfrm>
            <a:off x="200771" y="1179524"/>
            <a:ext cx="2707213" cy="5047536"/>
          </a:xfrm>
          <a:prstGeom prst="rect">
            <a:avLst/>
          </a:prstGeom>
        </p:spPr>
        <p:txBody>
          <a:bodyPr wrap="square">
            <a:spAutoFit/>
          </a:bodyPr>
          <a:lstStyle/>
          <a:p>
            <a:r>
              <a:rPr lang="en-AU" sz="1400" b="1">
                <a:solidFill>
                  <a:srgbClr val="3B92CF"/>
                </a:solidFill>
              </a:rPr>
              <a:t>Mathematics</a:t>
            </a:r>
            <a:endParaRPr lang="en-AU" sz="1400">
              <a:solidFill>
                <a:srgbClr val="3B92CF"/>
              </a:solidFill>
            </a:endParaRPr>
          </a:p>
          <a:p>
            <a:endParaRPr lang="en-AU" sz="1100"/>
          </a:p>
          <a:p>
            <a:r>
              <a:rPr lang="en-AU" sz="1100" err="1">
                <a:solidFill>
                  <a:schemeClr val="bg1"/>
                </a:solidFill>
              </a:rPr>
              <a:t>Burrendah</a:t>
            </a:r>
            <a:r>
              <a:rPr lang="en-AU" sz="1100">
                <a:solidFill>
                  <a:schemeClr val="bg1"/>
                </a:solidFill>
              </a:rPr>
              <a:t> Primary School has established a whole school approach to Maths which aims to resolve student misconceptions, increase fluency and engage students in problem-solving skills. An evidence based approach has been incorporated into teaching Mathematics, which is providing common and consistent practices across the school. </a:t>
            </a:r>
          </a:p>
          <a:p>
            <a:endParaRPr lang="en-AU" sz="1100">
              <a:solidFill>
                <a:schemeClr val="bg1"/>
              </a:solidFill>
            </a:endParaRPr>
          </a:p>
          <a:p>
            <a:r>
              <a:rPr lang="en-AU" sz="1100">
                <a:solidFill>
                  <a:schemeClr val="bg1"/>
                </a:solidFill>
              </a:rPr>
              <a:t>Following on from extensive whole school professional learning involving all teachers, our Maths Operational Plan has been updated and now incorporates teaching </a:t>
            </a:r>
            <a:br>
              <a:rPr lang="en-AU" sz="1100">
                <a:solidFill>
                  <a:schemeClr val="bg1"/>
                </a:solidFill>
              </a:rPr>
            </a:br>
            <a:r>
              <a:rPr lang="en-AU" sz="1100">
                <a:solidFill>
                  <a:schemeClr val="bg1"/>
                </a:solidFill>
              </a:rPr>
              <a:t>in-line with this pedagogy.</a:t>
            </a:r>
          </a:p>
          <a:p>
            <a:endParaRPr lang="en-AU" sz="1100">
              <a:solidFill>
                <a:schemeClr val="bg1"/>
              </a:solidFill>
            </a:endParaRPr>
          </a:p>
          <a:p>
            <a:r>
              <a:rPr lang="en-AU" sz="1100">
                <a:solidFill>
                  <a:schemeClr val="bg1"/>
                </a:solidFill>
              </a:rPr>
              <a:t>The Maths budget last year was allocated </a:t>
            </a:r>
            <a:br>
              <a:rPr lang="en-AU" sz="1100">
                <a:solidFill>
                  <a:schemeClr val="bg1"/>
                </a:solidFill>
              </a:rPr>
            </a:br>
            <a:r>
              <a:rPr lang="en-AU" sz="1100">
                <a:solidFill>
                  <a:schemeClr val="bg1"/>
                </a:solidFill>
              </a:rPr>
              <a:t>to increasing Maths resources across the whole school. This took the form of replenishing larger items and providing Cohort boxes for each year level that contained necessary requirements for teachers to teach the curriculum. Individual number boxes in each classroom were also updated and replenished as needed. Ongoing Professional Learning is provided</a:t>
            </a:r>
            <a:br>
              <a:rPr lang="en-AU" sz="1100">
                <a:solidFill>
                  <a:schemeClr val="bg1"/>
                </a:solidFill>
              </a:rPr>
            </a:br>
            <a:r>
              <a:rPr lang="en-AU" sz="1100">
                <a:solidFill>
                  <a:schemeClr val="bg1"/>
                </a:solidFill>
              </a:rPr>
              <a:t> to teachers. A lunchtime </a:t>
            </a:r>
            <a:r>
              <a:rPr lang="en-AU" sz="1100" err="1">
                <a:solidFill>
                  <a:schemeClr val="bg1"/>
                </a:solidFill>
              </a:rPr>
              <a:t>Numero</a:t>
            </a:r>
            <a:r>
              <a:rPr lang="en-AU" sz="1100">
                <a:solidFill>
                  <a:schemeClr val="bg1"/>
                </a:solidFill>
              </a:rPr>
              <a:t> club was commenced in 2021 for senior students.</a:t>
            </a:r>
          </a:p>
        </p:txBody>
      </p:sp>
      <p:sp>
        <p:nvSpPr>
          <p:cNvPr id="4" name="Rectangle 3">
            <a:extLst>
              <a:ext uri="{FF2B5EF4-FFF2-40B4-BE49-F238E27FC236}">
                <a16:creationId xmlns:a16="http://schemas.microsoft.com/office/drawing/2014/main" id="{C1A1C1C1-2199-DE41-AF49-DB6AE6C68F6C}"/>
              </a:ext>
            </a:extLst>
          </p:cNvPr>
          <p:cNvSpPr/>
          <p:nvPr/>
        </p:nvSpPr>
        <p:spPr>
          <a:xfrm>
            <a:off x="2902726" y="1606076"/>
            <a:ext cx="2643253" cy="2123658"/>
          </a:xfrm>
          <a:prstGeom prst="rect">
            <a:avLst/>
          </a:prstGeom>
        </p:spPr>
        <p:txBody>
          <a:bodyPr wrap="square">
            <a:spAutoFit/>
          </a:bodyPr>
          <a:lstStyle/>
          <a:p>
            <a:r>
              <a:rPr lang="en-AU" sz="1100">
                <a:solidFill>
                  <a:schemeClr val="bg1"/>
                </a:solidFill>
              </a:rPr>
              <a:t>All the students in Years 1 to 6 completed the annual PATS Mathematics assessment in Term 4. All students in Years 3 and 5 completed the annual NAPLAN assessment. </a:t>
            </a:r>
            <a:r>
              <a:rPr lang="en-AU" sz="1100" err="1">
                <a:solidFill>
                  <a:schemeClr val="bg1"/>
                </a:solidFill>
              </a:rPr>
              <a:t>Brightpath</a:t>
            </a:r>
            <a:r>
              <a:rPr lang="en-AU" sz="1100">
                <a:solidFill>
                  <a:schemeClr val="bg1"/>
                </a:solidFill>
              </a:rPr>
              <a:t> Mathematics is being incorporated in some cohorts to support formative and summative assessment. PAT data shows that students at </a:t>
            </a:r>
            <a:r>
              <a:rPr lang="en-AU" sz="1100" err="1">
                <a:solidFill>
                  <a:schemeClr val="bg1"/>
                </a:solidFill>
              </a:rPr>
              <a:t>Burrendah</a:t>
            </a:r>
            <a:r>
              <a:rPr lang="en-AU" sz="1100">
                <a:solidFill>
                  <a:schemeClr val="bg1"/>
                </a:solidFill>
              </a:rPr>
              <a:t> Primary School are continuing to perform at a level above the average norm sample range as compared to other Australian schools.</a:t>
            </a:r>
          </a:p>
        </p:txBody>
      </p:sp>
    </p:spTree>
    <p:extLst>
      <p:ext uri="{BB962C8B-B14F-4D97-AF65-F5344CB8AC3E}">
        <p14:creationId xmlns:p14="http://schemas.microsoft.com/office/powerpoint/2010/main" val="285342765"/>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tanding next to a stack of books&#10;&#10;Description automatically generated with low confidence">
            <a:extLst>
              <a:ext uri="{FF2B5EF4-FFF2-40B4-BE49-F238E27FC236}">
                <a16:creationId xmlns:a16="http://schemas.microsoft.com/office/drawing/2014/main" id="{5331F47A-BBA7-E247-A2A1-1FE599A15A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660"/>
          <a:stretch/>
        </p:blipFill>
        <p:spPr>
          <a:xfrm rot="5400000">
            <a:off x="-1841047" y="2088187"/>
            <a:ext cx="6469377" cy="2787285"/>
          </a:xfrm>
          <a:prstGeom prst="rect">
            <a:avLst/>
          </a:prstGeom>
        </p:spPr>
      </p:pic>
      <p:sp>
        <p:nvSpPr>
          <p:cNvPr id="3" name="Rectangle 2">
            <a:extLst>
              <a:ext uri="{FF2B5EF4-FFF2-40B4-BE49-F238E27FC236}">
                <a16:creationId xmlns:a16="http://schemas.microsoft.com/office/drawing/2014/main" id="{67BFAAFA-0052-FA40-936C-82FC01A73247}"/>
              </a:ext>
            </a:extLst>
          </p:cNvPr>
          <p:cNvSpPr/>
          <p:nvPr/>
        </p:nvSpPr>
        <p:spPr>
          <a:xfrm>
            <a:off x="2537260" y="247141"/>
            <a:ext cx="6606740" cy="6550000"/>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4FFA0E-3150-EB42-A1B9-9100E5F4C85B}"/>
              </a:ext>
            </a:extLst>
          </p:cNvPr>
          <p:cNvSpPr/>
          <p:nvPr/>
        </p:nvSpPr>
        <p:spPr>
          <a:xfrm>
            <a:off x="0" y="654959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0D34610F-DECA-454C-B5A7-DBC4185AB864}"/>
              </a:ext>
            </a:extLst>
          </p:cNvPr>
          <p:cNvSpPr>
            <a:spLocks noGrp="1"/>
          </p:cNvSpPr>
          <p:nvPr>
            <p:ph type="sldNum" sz="quarter" idx="12"/>
          </p:nvPr>
        </p:nvSpPr>
        <p:spPr>
          <a:xfrm>
            <a:off x="7086597" y="6520944"/>
            <a:ext cx="2057400" cy="365125"/>
          </a:xfrm>
          <a:noFill/>
        </p:spPr>
        <p:txBody>
          <a:bodyPr/>
          <a:lstStyle/>
          <a:p>
            <a:fld id="{C2E4F1FB-0E5A-CC4C-9ABE-313091DA0A26}" type="slidenum">
              <a:rPr lang="en-US" smtClean="0">
                <a:solidFill>
                  <a:schemeClr val="bg1">
                    <a:lumMod val="85000"/>
                  </a:schemeClr>
                </a:solidFill>
              </a:rPr>
              <a:t>16</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49548758-50CE-904E-B17B-725A963B1970}"/>
              </a:ext>
            </a:extLst>
          </p:cNvPr>
          <p:cNvSpPr/>
          <p:nvPr/>
        </p:nvSpPr>
        <p:spPr>
          <a:xfrm>
            <a:off x="0" y="0"/>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22EA9D-D78F-8F40-8F3D-C48F4857BA2C}"/>
              </a:ext>
            </a:extLst>
          </p:cNvPr>
          <p:cNvSpPr/>
          <p:nvPr/>
        </p:nvSpPr>
        <p:spPr>
          <a:xfrm>
            <a:off x="2649792" y="253898"/>
            <a:ext cx="3302306" cy="6308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r>
              <a:rPr lang="en-AU" sz="1400" b="1" dirty="0">
                <a:solidFill>
                  <a:srgbClr val="47B2FF"/>
                </a:solidFill>
              </a:rPr>
              <a:t>Literacy </a:t>
            </a:r>
          </a:p>
          <a:p>
            <a:endParaRPr lang="en-AU" sz="1100" dirty="0"/>
          </a:p>
          <a:p>
            <a:r>
              <a:rPr lang="en-AU" sz="1100" dirty="0"/>
              <a:t>The whole school guided reading approach is well established throughout the school. To support the reading programme in upper primary and meet the needs and interests of more able readers, 11 sets of novels comprising 121 books were purchased and put into circulation in classrooms </a:t>
            </a:r>
            <a:br>
              <a:rPr lang="en-AU" sz="1100" dirty="0"/>
            </a:br>
            <a:r>
              <a:rPr lang="en-AU" sz="1100" dirty="0"/>
              <a:t>in 2021.</a:t>
            </a:r>
          </a:p>
          <a:p>
            <a:endParaRPr lang="en-AU" sz="1100" dirty="0"/>
          </a:p>
          <a:p>
            <a:r>
              <a:rPr lang="en-AU" sz="1100" dirty="0"/>
              <a:t>Regular and systematic assessment of reading progress through PM Benchmarks and PAT testing continued to ensure that students’ reading needs are being met. Term 4, 2021 PAT Reading results for each year level Years 1 to 6 demonstrate that Burrendah Primary School continues to be consistently above norm results in Reading compared to other Australian schools.</a:t>
            </a:r>
          </a:p>
          <a:p>
            <a:endParaRPr lang="en-AU" sz="1100" dirty="0"/>
          </a:p>
          <a:p>
            <a:r>
              <a:rPr lang="en-AU" sz="1100" dirty="0"/>
              <a:t>To enhance assessment in Reading in the early years, the SPARKLE Assessment Kit was purchased in 2021. This tool measures phonics knowledge, decoding skills, text comprehension and fluency, matching students’ reading level with the suitable level of decodable text. This will help to ensure students are working on the relevant decoding skills for their stage of reading development.</a:t>
            </a:r>
          </a:p>
          <a:p>
            <a:endParaRPr lang="en-AU" sz="1100" dirty="0"/>
          </a:p>
          <a:p>
            <a:r>
              <a:rPr lang="en-AU" sz="1100" dirty="0"/>
              <a:t>To support our reading programme in the early years, 400 decodable home readers were purchased and put into circulation in junior classes. Letters and Sounds has been established as the school’s approach to teaching reading through </a:t>
            </a:r>
            <a:r>
              <a:rPr lang="en-AU" sz="1100" dirty="0" smtClean="0"/>
              <a:t>synthetic </a:t>
            </a:r>
            <a:r>
              <a:rPr lang="en-AU" sz="1100" dirty="0"/>
              <a:t>phonics in Years </a:t>
            </a:r>
            <a:br>
              <a:rPr lang="en-AU" sz="1100" dirty="0"/>
            </a:br>
            <a:r>
              <a:rPr lang="en-AU" sz="1100" dirty="0"/>
              <a:t>Pre-Primary-Year 2.</a:t>
            </a:r>
          </a:p>
        </p:txBody>
      </p:sp>
      <p:sp>
        <p:nvSpPr>
          <p:cNvPr id="11" name="Rectangle 10">
            <a:extLst>
              <a:ext uri="{FF2B5EF4-FFF2-40B4-BE49-F238E27FC236}">
                <a16:creationId xmlns:a16="http://schemas.microsoft.com/office/drawing/2014/main" id="{37BCEA6C-AAEA-1D4B-9FA3-96B21BA83D6C}"/>
              </a:ext>
            </a:extLst>
          </p:cNvPr>
          <p:cNvSpPr/>
          <p:nvPr/>
        </p:nvSpPr>
        <p:spPr>
          <a:xfrm>
            <a:off x="5736964" y="601071"/>
            <a:ext cx="3302306" cy="5911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t"/>
          <a:lstStyle/>
          <a:p>
            <a:r>
              <a:rPr lang="en-AU" sz="1100"/>
              <a:t> Through this approach, students are taught the knowledge of letters and sounds and the skills of sounding and blending. Decodable home readers have allowed students to practice these skills in a sequential way that aligns closely with and supports learning in the classroom. </a:t>
            </a:r>
          </a:p>
          <a:p>
            <a:endParaRPr lang="en-AU" sz="1100"/>
          </a:p>
          <a:p>
            <a:r>
              <a:rPr lang="en-AU" sz="1100"/>
              <a:t>The ‘Seven Steps to Writing Success’ program has continued to be utilised in Year 2-Year 6, with access to the online subscription for teaching staff maintained in 2021, providing teachers with a wide range of engaging resources which are regularly updated. In Kindergarten through to Year 1, Talk for Writing continues to be implemented to support the teaching of writing. In 2022, the development of a Scope and Sequence that details the transition between these two approaches will be a priority.</a:t>
            </a:r>
          </a:p>
        </p:txBody>
      </p:sp>
      <p:graphicFrame>
        <p:nvGraphicFramePr>
          <p:cNvPr id="14" name="Chart 13"/>
          <p:cNvGraphicFramePr/>
          <p:nvPr>
            <p:extLst>
              <p:ext uri="{D42A27DB-BD31-4B8C-83A1-F6EECF244321}">
                <p14:modId xmlns:p14="http://schemas.microsoft.com/office/powerpoint/2010/main" val="3866096695"/>
              </p:ext>
            </p:extLst>
          </p:nvPr>
        </p:nvGraphicFramePr>
        <p:xfrm>
          <a:off x="5952098" y="4203284"/>
          <a:ext cx="2698765" cy="20536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281771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child, indoor, child&#10;&#10;Description automatically generated">
            <a:extLst>
              <a:ext uri="{FF2B5EF4-FFF2-40B4-BE49-F238E27FC236}">
                <a16:creationId xmlns:a16="http://schemas.microsoft.com/office/drawing/2014/main" id="{755B5262-B8F8-9641-B250-2AC853B3D2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630"/>
            <a:ext cx="9144000" cy="6716722"/>
          </a:xfrm>
          <a:prstGeom prst="rect">
            <a:avLst/>
          </a:prstGeom>
        </p:spPr>
      </p:pic>
      <p:sp>
        <p:nvSpPr>
          <p:cNvPr id="9" name="Rectangle 8">
            <a:extLst>
              <a:ext uri="{FF2B5EF4-FFF2-40B4-BE49-F238E27FC236}">
                <a16:creationId xmlns:a16="http://schemas.microsoft.com/office/drawing/2014/main" id="{4D73A197-FD7F-BE45-A42D-50C7F9CD81FF}"/>
              </a:ext>
            </a:extLst>
          </p:cNvPr>
          <p:cNvSpPr/>
          <p:nvPr/>
        </p:nvSpPr>
        <p:spPr>
          <a:xfrm>
            <a:off x="0" y="654959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31F603E8-791A-C74F-AC15-B0B611E56A52}"/>
              </a:ext>
            </a:extLst>
          </p:cNvPr>
          <p:cNvSpPr>
            <a:spLocks noGrp="1"/>
          </p:cNvSpPr>
          <p:nvPr>
            <p:ph type="sldNum" sz="quarter" idx="12"/>
          </p:nvPr>
        </p:nvSpPr>
        <p:spPr>
          <a:xfrm>
            <a:off x="7086597" y="6520944"/>
            <a:ext cx="2057400" cy="365125"/>
          </a:xfrm>
          <a:noFill/>
        </p:spPr>
        <p:txBody>
          <a:bodyPr/>
          <a:lstStyle/>
          <a:p>
            <a:fld id="{C2E4F1FB-0E5A-CC4C-9ABE-313091DA0A26}" type="slidenum">
              <a:rPr lang="en-US" smtClean="0">
                <a:solidFill>
                  <a:schemeClr val="bg1">
                    <a:lumMod val="85000"/>
                  </a:schemeClr>
                </a:solidFill>
              </a:rPr>
              <a:t>17</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CCB95248-7682-0C4E-A425-FBA1A3AD8104}"/>
              </a:ext>
            </a:extLst>
          </p:cNvPr>
          <p:cNvSpPr/>
          <p:nvPr/>
        </p:nvSpPr>
        <p:spPr>
          <a:xfrm>
            <a:off x="0" y="-12630"/>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6DE8B2F-DB9E-7149-8844-5A380F5DEE15}"/>
              </a:ext>
            </a:extLst>
          </p:cNvPr>
          <p:cNvSpPr/>
          <p:nvPr/>
        </p:nvSpPr>
        <p:spPr>
          <a:xfrm>
            <a:off x="3726373" y="0"/>
            <a:ext cx="5177928" cy="6027840"/>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92CF"/>
              </a:solidFill>
            </a:endParaRPr>
          </a:p>
        </p:txBody>
      </p:sp>
      <p:sp>
        <p:nvSpPr>
          <p:cNvPr id="2" name="TextBox 1">
            <a:extLst>
              <a:ext uri="{FF2B5EF4-FFF2-40B4-BE49-F238E27FC236}">
                <a16:creationId xmlns:a16="http://schemas.microsoft.com/office/drawing/2014/main" id="{015A94A1-C50E-42F7-8DC5-6AF3F1849721}"/>
              </a:ext>
            </a:extLst>
          </p:cNvPr>
          <p:cNvSpPr txBox="1"/>
          <p:nvPr/>
        </p:nvSpPr>
        <p:spPr>
          <a:xfrm>
            <a:off x="3908151" y="153908"/>
            <a:ext cx="4814372" cy="5718553"/>
          </a:xfrm>
          <a:prstGeom prst="rect">
            <a:avLst/>
          </a:prstGeom>
          <a:noFill/>
        </p:spPr>
        <p:txBody>
          <a:bodyPr wrap="square" lIns="91440" tIns="45720" rIns="91440" bIns="45720" rtlCol="0" anchor="t">
            <a:spAutoFit/>
          </a:bodyPr>
          <a:lstStyle/>
          <a:p>
            <a:pPr algn="just">
              <a:lnSpc>
                <a:spcPct val="107000"/>
              </a:lnSpc>
              <a:spcAft>
                <a:spcPts val="800"/>
              </a:spcAft>
            </a:pPr>
            <a:r>
              <a:rPr lang="en-AU" sz="1400" b="1">
                <a:solidFill>
                  <a:srgbClr val="3B92CF"/>
                </a:solidFill>
                <a:ea typeface="Calibri" charset="0"/>
                <a:cs typeface="Calibri" charset="0"/>
              </a:rPr>
              <a:t>Technology</a:t>
            </a:r>
            <a:endParaRPr lang="en-AU" sz="1100">
              <a:solidFill>
                <a:srgbClr val="3B92C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latin typeface="Calibri"/>
                <a:ea typeface="Calibri"/>
                <a:cs typeface="Times New Roman"/>
              </a:rPr>
              <a:t>In 2021, we had a 96% uptake of our Bring Your Own Device – iPad (BYOD) program. Having this percentage of Year 4 families providing their child an iPad in the first year of implementation is very pleasing. In Term 1 &amp; 2, Year 4 students focused on how to use the basic functions of the iPad and productivity apps, such as Pages, Number, Keynote, Garage Band, Clips and iMovie. This was followed by a more integrated approach to using iPads as an effective learning tool. At the end of the year, teachers reported a high level of student engagement and </a:t>
            </a:r>
            <a:r>
              <a:rPr lang="en-AU" sz="1100">
                <a:solidFill>
                  <a:schemeClr val="bg1"/>
                </a:solidFill>
                <a:latin typeface="Calibri"/>
                <a:ea typeface="Calibri"/>
                <a:cs typeface="Times New Roman"/>
              </a:rPr>
              <a:t>heightened</a:t>
            </a:r>
            <a:r>
              <a:rPr lang="en-AU" sz="1100">
                <a:solidFill>
                  <a:schemeClr val="bg1"/>
                </a:solidFill>
                <a:effectLst/>
                <a:latin typeface="Calibri"/>
                <a:ea typeface="Calibri"/>
                <a:cs typeface="Times New Roman"/>
              </a:rPr>
              <a:t> student learning.</a:t>
            </a:r>
            <a:endParaRPr lang="en-US" sz="1100">
              <a:solidFill>
                <a:schemeClr val="bg1"/>
              </a:solidFill>
              <a:effectLst/>
              <a:latin typeface="Calibri"/>
              <a:ea typeface="Calibri"/>
              <a:cs typeface="Times New Roman"/>
            </a:endParaRPr>
          </a:p>
          <a:p>
            <a:pPr>
              <a:lnSpc>
                <a:spcPct val="107000"/>
              </a:lnSpc>
              <a:spcAft>
                <a:spcPts val="800"/>
              </a:spcAft>
            </a:pPr>
            <a:r>
              <a:rPr lang="en-A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the second year we enlisted the support of Winthrop Australia’s professional learning coach, Michelle Forrest, who trained teachers and students in the use of these devices as an effective learning tool. In Terms 1 &amp; 2, her focus was on the Year 4 teachers as they implement iPad usage in the classroom. Then in Terms 3 &amp; 4, Michelle Forrest worked with the Year 5 teachers so they could add value to the BYOD program in 2022.</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latin typeface="Calibri"/>
                <a:ea typeface="Calibri"/>
                <a:cs typeface="Times New Roman"/>
              </a:rPr>
              <a:t>In terms of hardware, the school has now moved away from desktops and notebooks and have purchased or leased iPads across the whole school. This has streamlined our infrastructure and provides a consistent learning platform from Kindergarten to Year 6. By 2023, our aim is that students from Year 4 – Year 6 will bring their personal iPad to school and we will continue to provide iPads on a shared basis from Kindergarten – Year 3. In addition to this, we will continue to replace our aging Interactive White Boards with</a:t>
            </a:r>
            <a:r>
              <a:rPr lang="en-AU" sz="1100">
                <a:solidFill>
                  <a:schemeClr val="bg1"/>
                </a:solidFill>
                <a:latin typeface="Calibri"/>
                <a:ea typeface="Calibri"/>
                <a:cs typeface="Times New Roman"/>
              </a:rPr>
              <a:t>  </a:t>
            </a:r>
            <a:r>
              <a:rPr lang="en-AU" sz="1100">
                <a:solidFill>
                  <a:schemeClr val="bg1"/>
                </a:solidFill>
                <a:effectLst/>
                <a:latin typeface="Calibri"/>
                <a:ea typeface="Calibri"/>
                <a:cs typeface="Times New Roman"/>
              </a:rPr>
              <a:t>up-to-date LCD screens.</a:t>
            </a:r>
            <a:endParaRPr lang="en-US" sz="1100">
              <a:solidFill>
                <a:schemeClr val="bg1"/>
              </a:solidFill>
              <a:effectLst/>
              <a:latin typeface="Calibri"/>
              <a:ea typeface="Calibri"/>
              <a:cs typeface="Times New Roman"/>
            </a:endParaRPr>
          </a:p>
          <a:p>
            <a:pPr>
              <a:lnSpc>
                <a:spcPct val="107000"/>
              </a:lnSpc>
              <a:spcAft>
                <a:spcPts val="800"/>
              </a:spcAft>
            </a:pPr>
            <a:r>
              <a:rPr lang="en-A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Given that 2021 was our first year of the BYOD program we discovered a few technical issues which largely related to school verses home use. These issues have been now resolved along with clearer guidelines for parents.</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the demands on the school network have increased, we have been slowly      up-dating our Wireless Access Points (WAP) and switches to handle a higher level of traffic. This will continue into 2022/23 as the cost to the school is considerable.</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232923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10;&#10;Description automatically generated">
            <a:extLst>
              <a:ext uri="{FF2B5EF4-FFF2-40B4-BE49-F238E27FC236}">
                <a16:creationId xmlns:a16="http://schemas.microsoft.com/office/drawing/2014/main" id="{B6F07C9E-FAB3-004D-ADB5-2C86AFA4D74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6749"/>
            <a:ext cx="9143998" cy="6538809"/>
          </a:xfrm>
          <a:prstGeom prst="rect">
            <a:avLst/>
          </a:prstGeom>
        </p:spPr>
      </p:pic>
      <p:sp>
        <p:nvSpPr>
          <p:cNvPr id="8" name="Rectangle 7">
            <a:extLst>
              <a:ext uri="{FF2B5EF4-FFF2-40B4-BE49-F238E27FC236}">
                <a16:creationId xmlns:a16="http://schemas.microsoft.com/office/drawing/2014/main" id="{8DAC1CCC-92F6-1942-9F77-FFA93FEB735D}"/>
              </a:ext>
            </a:extLst>
          </p:cNvPr>
          <p:cNvSpPr/>
          <p:nvPr/>
        </p:nvSpPr>
        <p:spPr>
          <a:xfrm>
            <a:off x="0" y="654959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7F1D16A5-95E8-2144-8C6C-5802453AC52D}"/>
              </a:ext>
            </a:extLst>
          </p:cNvPr>
          <p:cNvSpPr>
            <a:spLocks noGrp="1"/>
          </p:cNvSpPr>
          <p:nvPr>
            <p:ph type="sldNum" sz="quarter" idx="12"/>
          </p:nvPr>
        </p:nvSpPr>
        <p:spPr>
          <a:xfrm>
            <a:off x="7086597" y="6520944"/>
            <a:ext cx="2057400" cy="365125"/>
          </a:xfrm>
          <a:noFill/>
        </p:spPr>
        <p:txBody>
          <a:bodyPr/>
          <a:lstStyle/>
          <a:p>
            <a:fld id="{C2E4F1FB-0E5A-CC4C-9ABE-313091DA0A26}" type="slidenum">
              <a:rPr lang="en-US" smtClean="0">
                <a:solidFill>
                  <a:schemeClr val="bg1">
                    <a:lumMod val="85000"/>
                  </a:schemeClr>
                </a:solidFill>
              </a:rPr>
              <a:t>18</a:t>
            </a:fld>
            <a:endParaRPr lang="en-US">
              <a:solidFill>
                <a:schemeClr val="bg1">
                  <a:lumMod val="85000"/>
                </a:schemeClr>
              </a:solidFill>
            </a:endParaRPr>
          </a:p>
        </p:txBody>
      </p:sp>
      <p:sp>
        <p:nvSpPr>
          <p:cNvPr id="10" name="Rectangle 9">
            <a:extLst>
              <a:ext uri="{FF2B5EF4-FFF2-40B4-BE49-F238E27FC236}">
                <a16:creationId xmlns:a16="http://schemas.microsoft.com/office/drawing/2014/main" id="{ABC3C375-0C23-BD49-AA32-FB55D1512DB3}"/>
              </a:ext>
            </a:extLst>
          </p:cNvPr>
          <p:cNvSpPr/>
          <p:nvPr/>
        </p:nvSpPr>
        <p:spPr>
          <a:xfrm>
            <a:off x="0" y="-12630"/>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8863" y="-9053"/>
            <a:ext cx="4192067" cy="6246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92CF"/>
              </a:solidFill>
            </a:endParaRPr>
          </a:p>
        </p:txBody>
      </p:sp>
      <p:sp>
        <p:nvSpPr>
          <p:cNvPr id="2" name="TextBox 1">
            <a:extLst>
              <a:ext uri="{FF2B5EF4-FFF2-40B4-BE49-F238E27FC236}">
                <a16:creationId xmlns:a16="http://schemas.microsoft.com/office/drawing/2014/main" id="{C3DDC57D-33E4-4A57-ACE1-25158B98B1E0}"/>
              </a:ext>
            </a:extLst>
          </p:cNvPr>
          <p:cNvSpPr txBox="1"/>
          <p:nvPr/>
        </p:nvSpPr>
        <p:spPr>
          <a:xfrm>
            <a:off x="310262" y="135803"/>
            <a:ext cx="3969270" cy="5974649"/>
          </a:xfrm>
          <a:prstGeom prst="rect">
            <a:avLst/>
          </a:prstGeom>
          <a:noFill/>
        </p:spPr>
        <p:txBody>
          <a:bodyPr wrap="square" rtlCol="0">
            <a:spAutoFit/>
          </a:bodyPr>
          <a:lstStyle/>
          <a:p>
            <a:pPr algn="just">
              <a:lnSpc>
                <a:spcPct val="107000"/>
              </a:lnSpc>
              <a:spcAft>
                <a:spcPts val="800"/>
              </a:spcAft>
            </a:pPr>
            <a:r>
              <a:rPr lang="en-AU" sz="1400" b="1">
                <a:solidFill>
                  <a:srgbClr val="560100"/>
                </a:solidFill>
              </a:rPr>
              <a:t>The Arts-Music</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err="1">
                <a:effectLst/>
                <a:latin typeface="Calibri" panose="020F0502020204030204" pitchFamily="34" charset="0"/>
                <a:ea typeface="Calibri" panose="020F0502020204030204" pitchFamily="34" charset="0"/>
                <a:cs typeface="Times New Roman" panose="02020603050405020304" pitchFamily="18" charset="0"/>
              </a:rPr>
              <a:t>Burrendah</a:t>
            </a:r>
            <a:r>
              <a:rPr lang="en-AU" sz="1100">
                <a:effectLst/>
                <a:latin typeface="Calibri" panose="020F0502020204030204" pitchFamily="34" charset="0"/>
                <a:ea typeface="Calibri" panose="020F0502020204030204" pitchFamily="34" charset="0"/>
                <a:cs typeface="Times New Roman" panose="02020603050405020304" pitchFamily="18" charset="0"/>
              </a:rPr>
              <a:t> Primary School has a robust music program directed by a music specialist. Students from Year 1-6 participate in this program as part of The Arts curriculum. Students in Year 3-Year 6 learn the recorder as part of the classroom music program, consolidating student musical literacy, performing music created by past composers and creating their own personal compositions.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At </a:t>
            </a:r>
            <a:r>
              <a:rPr lang="en-AU" sz="1100" err="1">
                <a:effectLst/>
                <a:latin typeface="Calibri" panose="020F0502020204030204" pitchFamily="34" charset="0"/>
                <a:ea typeface="Calibri" panose="020F0502020204030204" pitchFamily="34" charset="0"/>
                <a:cs typeface="Times New Roman" panose="02020603050405020304" pitchFamily="18" charset="0"/>
              </a:rPr>
              <a:t>Burrendah</a:t>
            </a:r>
            <a:r>
              <a:rPr lang="en-AU" sz="1100">
                <a:effectLst/>
                <a:latin typeface="Calibri" panose="020F0502020204030204" pitchFamily="34" charset="0"/>
                <a:ea typeface="Calibri" panose="020F0502020204030204" pitchFamily="34" charset="0"/>
                <a:cs typeface="Times New Roman" panose="02020603050405020304" pitchFamily="18" charset="0"/>
              </a:rPr>
              <a:t> Primary School, the following instrumental music groups operated each week: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Junior Choir comprising of 57 students from Year 1-Year 3 rehearsing on Wednesday mornings before school at 7:45am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Senior Choir comprising of 65 students from Year 4- Year 6 rehearsing on Tuesday mornings before school at 7:45am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Wind Band comprising of 21 students from Year 5 &amp; Year 6 rehearsing on Monday afternoons from 3:15pm-4:15pm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Instrumental Music School Services (IMSS) String Orchestra comprising of 29 students from Year 4, 5 &amp; 6 rehearsing on Thursday mornings before school at 7:30am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Chamber Strings Ensemble comprising of 18 students from Year 6 rehearsing on Monday mornings before school at 7:45am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800"/>
              </a:spcAft>
              <a:buFont typeface="Arial" panose="020B0604020202020204" pitchFamily="34" charset="0"/>
              <a:buChar char="•"/>
            </a:pPr>
            <a:r>
              <a:rPr lang="en-AU" sz="1100">
                <a:effectLst/>
                <a:latin typeface="Calibri" panose="020F0502020204030204" pitchFamily="34" charset="0"/>
                <a:ea typeface="Calibri" panose="020F0502020204030204" pitchFamily="34" charset="0"/>
                <a:cs typeface="Times New Roman" panose="02020603050405020304" pitchFamily="18" charset="0"/>
              </a:rPr>
              <a:t>Recorder Ensemble comprising of 11 students from Year 3- Year 6 rehearsing on Tuesday afternoons from 3:00pm-3:45pm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effectLst/>
                <a:latin typeface="Calibri" panose="020F0502020204030204" pitchFamily="34" charset="0"/>
                <a:ea typeface="Calibri" panose="020F0502020204030204" pitchFamily="34" charset="0"/>
                <a:cs typeface="Times New Roman" panose="02020603050405020304" pitchFamily="18" charset="0"/>
              </a:rPr>
              <a:t>The IMSS programme at </a:t>
            </a:r>
            <a:r>
              <a:rPr lang="en-AU" sz="1100" err="1">
                <a:effectLst/>
                <a:latin typeface="Calibri" panose="020F0502020204030204" pitchFamily="34" charset="0"/>
                <a:ea typeface="Calibri" panose="020F0502020204030204" pitchFamily="34" charset="0"/>
                <a:cs typeface="Times New Roman" panose="02020603050405020304" pitchFamily="18" charset="0"/>
              </a:rPr>
              <a:t>Burrendah</a:t>
            </a:r>
            <a:r>
              <a:rPr lang="en-AU" sz="1100">
                <a:effectLst/>
                <a:latin typeface="Calibri" panose="020F0502020204030204" pitchFamily="34" charset="0"/>
                <a:ea typeface="Calibri" panose="020F0502020204030204" pitchFamily="34" charset="0"/>
                <a:cs typeface="Times New Roman" panose="02020603050405020304" pitchFamily="18" charset="0"/>
              </a:rPr>
              <a:t> Primary School offers a comprehensive instrumental selection of violin, viola, cello, double bass, guitar, flute, clarinet, trumpet, trombone and percussion. This is the largest variety of instruments that the IMSS offers at any one primary school. There are 88 students learning an instrument through our IMSS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9776629"/>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1120A7E-5795-8F4E-8BDA-AD0AF3C7CAEE}"/>
              </a:ext>
            </a:extLst>
          </p:cNvPr>
          <p:cNvSpPr/>
          <p:nvPr/>
        </p:nvSpPr>
        <p:spPr>
          <a:xfrm>
            <a:off x="179109" y="332302"/>
            <a:ext cx="4589662" cy="6188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92CF"/>
              </a:solidFill>
            </a:endParaRPr>
          </a:p>
        </p:txBody>
      </p:sp>
      <p:sp>
        <p:nvSpPr>
          <p:cNvPr id="7" name="Rectangle 6">
            <a:extLst>
              <a:ext uri="{FF2B5EF4-FFF2-40B4-BE49-F238E27FC236}">
                <a16:creationId xmlns:a16="http://schemas.microsoft.com/office/drawing/2014/main" id="{E6B1901D-D075-2944-B085-EE12ED07548F}"/>
              </a:ext>
            </a:extLst>
          </p:cNvPr>
          <p:cNvSpPr/>
          <p:nvPr/>
        </p:nvSpPr>
        <p:spPr>
          <a:xfrm>
            <a:off x="0" y="6563246"/>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
            <a:extLst>
              <a:ext uri="{FF2B5EF4-FFF2-40B4-BE49-F238E27FC236}">
                <a16:creationId xmlns:a16="http://schemas.microsoft.com/office/drawing/2014/main" id="{BD586E5D-43A3-5148-9E11-B08114C34ED7}"/>
              </a:ext>
            </a:extLst>
          </p:cNvPr>
          <p:cNvSpPr>
            <a:spLocks noGrp="1"/>
          </p:cNvSpPr>
          <p:nvPr>
            <p:ph type="sldNum" sz="quarter" idx="12"/>
          </p:nvPr>
        </p:nvSpPr>
        <p:spPr>
          <a:xfrm>
            <a:off x="7086597" y="6520944"/>
            <a:ext cx="2057400" cy="365125"/>
          </a:xfrm>
          <a:noFill/>
        </p:spPr>
        <p:txBody>
          <a:bodyPr/>
          <a:lstStyle/>
          <a:p>
            <a:fld id="{C2E4F1FB-0E5A-CC4C-9ABE-313091DA0A26}" type="slidenum">
              <a:rPr lang="en-US" smtClean="0">
                <a:solidFill>
                  <a:schemeClr val="bg1">
                    <a:lumMod val="85000"/>
                  </a:schemeClr>
                </a:solidFill>
              </a:rPr>
              <a:t>19</a:t>
            </a:fld>
            <a:endParaRPr lang="en-US">
              <a:solidFill>
                <a:schemeClr val="bg1">
                  <a:lumMod val="85000"/>
                </a:schemeClr>
              </a:solidFill>
            </a:endParaRPr>
          </a:p>
        </p:txBody>
      </p:sp>
      <p:sp>
        <p:nvSpPr>
          <p:cNvPr id="2" name="TextBox 1">
            <a:extLst>
              <a:ext uri="{FF2B5EF4-FFF2-40B4-BE49-F238E27FC236}">
                <a16:creationId xmlns:a16="http://schemas.microsoft.com/office/drawing/2014/main" id="{9A2ECB22-6231-4C8C-93B6-44896E823465}"/>
              </a:ext>
            </a:extLst>
          </p:cNvPr>
          <p:cNvSpPr txBox="1"/>
          <p:nvPr/>
        </p:nvSpPr>
        <p:spPr>
          <a:xfrm>
            <a:off x="4081153" y="398260"/>
            <a:ext cx="4883738" cy="6056723"/>
          </a:xfrm>
          <a:prstGeom prst="rect">
            <a:avLst/>
          </a:prstGeom>
          <a:noFill/>
        </p:spPr>
        <p:txBody>
          <a:bodyPr wrap="square" rtlCol="0">
            <a:spAutoFit/>
          </a:bodyPr>
          <a:lstStyle/>
          <a:p>
            <a:pPr>
              <a:lnSpc>
                <a:spcPct val="107000"/>
              </a:lnSpc>
              <a:spcAft>
                <a:spcPts val="800"/>
              </a:spcAft>
            </a:pPr>
            <a:r>
              <a:rPr lang="en-AU" sz="1400" b="1">
                <a:solidFill>
                  <a:srgbClr val="560100"/>
                </a:solidFill>
              </a:rPr>
              <a:t>The Arts-Music – cont.</a:t>
            </a:r>
            <a:endParaRPr lang="en-AU"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panose="020F0502020204030204" pitchFamily="34" charset="0"/>
                <a:cs typeface="Times New Roman" panose="02020603050405020304" pitchFamily="18" charset="0"/>
              </a:rPr>
              <a:t>Our Choirs and Ensembles have enjoyed a high profile in the school community performing regularly at school assemblies such as ANZAC Day Ceremony, Harmony Day Assembly, Remembrance Day Ceremony, our end of year Music Concert and an IMSS Musical Soiree. The Chamber Strings ensemble also performed publicly for the first time at the WAGSMS (the West Australian Government Schools Music Society) Concert Series at the Crown Theatre, showcasing one of our outstanding students in this ensemble as a violin soloist. </a:t>
            </a:r>
            <a:r>
              <a:rPr lang="en-AU" sz="1100" b="1">
                <a:effectLst/>
                <a:ea typeface="Calibri" panose="020F0502020204030204" pitchFamily="34" charset="0"/>
                <a:cs typeface="Times New Roman" panose="02020603050405020304" pitchFamily="18" charset="0"/>
              </a:rPr>
              <a:t>Our IMSS String Orchestra performed at the WA Orchestra and Band Festival 2021 and received an “Excellent” in Division “String Orchestra B.” This was an extremely admirable result in a division higher than most other primary schools had entered. </a:t>
            </a:r>
            <a:r>
              <a:rPr lang="en-AU" sz="1100">
                <a:effectLst/>
                <a:ea typeface="Calibri" panose="020F0502020204030204" pitchFamily="34" charset="0"/>
                <a:cs typeface="Times New Roman" panose="02020603050405020304" pitchFamily="18" charset="0"/>
              </a:rPr>
              <a:t>The Senior Choir performed once again in the Massed Choir Festival (MCF) at the Perth Concert Hall. In 2021, two </a:t>
            </a:r>
            <a:r>
              <a:rPr lang="en-AU" sz="1100" err="1">
                <a:effectLst/>
                <a:ea typeface="Calibri" panose="020F0502020204030204" pitchFamily="34" charset="0"/>
                <a:cs typeface="Times New Roman" panose="02020603050405020304" pitchFamily="18" charset="0"/>
              </a:rPr>
              <a:t>Burrendah</a:t>
            </a:r>
            <a:r>
              <a:rPr lang="en-AU" sz="1100">
                <a:effectLst/>
                <a:ea typeface="Calibri" panose="020F0502020204030204" pitchFamily="34" charset="0"/>
                <a:cs typeface="Times New Roman" panose="02020603050405020304" pitchFamily="18" charset="0"/>
              </a:rPr>
              <a:t> PS students were successfully chosen from hundreds of students across numerous schools to represent our school as a soloist and a compere at the MCF.</a:t>
            </a:r>
            <a:endParaRPr lang="en-US"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panose="020F0502020204030204" pitchFamily="34" charset="0"/>
                <a:cs typeface="Times New Roman" panose="02020603050405020304" pitchFamily="18" charset="0"/>
              </a:rPr>
              <a:t>In Term 4, the Brass Quintet from the </a:t>
            </a:r>
            <a:r>
              <a:rPr lang="en-AU" sz="1100">
                <a:ea typeface="Calibri" panose="020F0502020204030204" pitchFamily="34" charset="0"/>
                <a:cs typeface="Times New Roman" panose="02020603050405020304" pitchFamily="18" charset="0"/>
              </a:rPr>
              <a:t>West Australian Symphony Orchestra (WASO</a:t>
            </a:r>
            <a:r>
              <a:rPr lang="en-AU" sz="1100">
                <a:effectLst/>
                <a:ea typeface="Calibri" panose="020F0502020204030204" pitchFamily="34" charset="0"/>
                <a:cs typeface="Times New Roman" panose="02020603050405020304" pitchFamily="18" charset="0"/>
              </a:rPr>
              <a:t>) visited Burrendah PS and performed a magnificent free concert for the Pre-Primary – Year 4 students in the Undercover Area. The repertoire they played was relevant, contemporary and exciting! This performance displayed brass instruments at their finest and was immensely enjoyed by all students and staff who attended.</a:t>
            </a:r>
            <a:endParaRPr lang="en-US"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panose="020F0502020204030204" pitchFamily="34" charset="0"/>
                <a:cs typeface="Times New Roman" panose="02020603050405020304" pitchFamily="18" charset="0"/>
              </a:rPr>
              <a:t>On the last day of the year, senior students from WSHS performed a wide selection of Christmas Carols for our students and staff as a fun interactive in-school activity. All students learnt two carols to sing along with the high school band. This is the third year that the WSHS students have performed for our students. Such events help to promote the strong relationship between our two schools and demonstrates the excellent performance standard achievable by high school students. It has been a very popular and enjoyable festive activity for the last day of the year.  Mr Will Heron, joined the WSHS band and sang several carols. The students and staff were thrilled to see one of their classroom teachers up on stage performing. </a:t>
            </a:r>
            <a:endParaRPr lang="en-US" sz="110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3C32C72-4B06-4669-8C8E-78E3C005717D}"/>
              </a:ext>
            </a:extLst>
          </p:cNvPr>
          <p:cNvSpPr/>
          <p:nvPr/>
        </p:nvSpPr>
        <p:spPr>
          <a:xfrm>
            <a:off x="-5" y="0"/>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CFC71E4-1E35-454E-B211-80D65B5FD9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336"/>
          <a:stretch/>
        </p:blipFill>
        <p:spPr>
          <a:xfrm flipH="1">
            <a:off x="-1" y="281909"/>
            <a:ext cx="3956365" cy="6307247"/>
          </a:xfrm>
          <a:prstGeom prst="rect">
            <a:avLst/>
          </a:prstGeom>
        </p:spPr>
      </p:pic>
    </p:spTree>
    <p:extLst>
      <p:ext uri="{BB962C8B-B14F-4D97-AF65-F5344CB8AC3E}">
        <p14:creationId xmlns:p14="http://schemas.microsoft.com/office/powerpoint/2010/main" val="298618551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ew young boys in a classroom&#10;&#10;Description automatically generated with medium confidence">
            <a:extLst>
              <a:ext uri="{FF2B5EF4-FFF2-40B4-BE49-F238E27FC236}">
                <a16:creationId xmlns:a16="http://schemas.microsoft.com/office/drawing/2014/main" id="{D4202887-F8A0-0E43-8F2F-CEDC2E8E9C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3997" cy="6561508"/>
          </a:xfrm>
          <a:prstGeom prst="rect">
            <a:avLst/>
          </a:prstGeom>
        </p:spPr>
      </p:pic>
      <p:sp>
        <p:nvSpPr>
          <p:cNvPr id="11" name="Rectangle 10">
            <a:extLst>
              <a:ext uri="{FF2B5EF4-FFF2-40B4-BE49-F238E27FC236}">
                <a16:creationId xmlns:a16="http://schemas.microsoft.com/office/drawing/2014/main" id="{08128C9B-E3A8-5D43-8277-003FFB69DA8C}"/>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4903466" y="-27706"/>
            <a:ext cx="3775809" cy="4338408"/>
          </a:xfrm>
          <a:solidFill>
            <a:schemeClr val="bg1"/>
          </a:solidFill>
        </p:spPr>
        <p:txBody>
          <a:bodyPr anchor="b">
            <a:noAutofit/>
          </a:bodyPr>
          <a:lstStyle/>
          <a:p>
            <a:pPr marL="0" indent="0">
              <a:lnSpc>
                <a:spcPct val="200000"/>
              </a:lnSpc>
              <a:spcBef>
                <a:spcPts val="0"/>
              </a:spcBef>
              <a:spcAft>
                <a:spcPts val="600"/>
              </a:spcAft>
              <a:buNone/>
            </a:pPr>
            <a:r>
              <a:rPr lang="en-AU" sz="1400" b="1" u="sng">
                <a:solidFill>
                  <a:srgbClr val="0070C0"/>
                </a:solidFill>
              </a:rPr>
              <a:t>Message from the Principal                                     3</a:t>
            </a:r>
          </a:p>
          <a:p>
            <a:pPr marL="0" indent="0">
              <a:lnSpc>
                <a:spcPct val="150000"/>
              </a:lnSpc>
              <a:spcBef>
                <a:spcPts val="0"/>
              </a:spcBef>
              <a:spcAft>
                <a:spcPts val="600"/>
              </a:spcAft>
              <a:buNone/>
            </a:pPr>
            <a:r>
              <a:rPr lang="en-AU" sz="1400" b="1" u="sng">
                <a:solidFill>
                  <a:srgbClr val="0070C0"/>
                </a:solidFill>
                <a:hlinkClick r:id="rId4" action="ppaction://hlinksldjump"/>
              </a:rPr>
              <a:t>Message from the Chair of the School Board      4</a:t>
            </a:r>
            <a:endParaRPr lang="en-AU" sz="1400" b="1" u="sng">
              <a:solidFill>
                <a:srgbClr val="0070C0"/>
              </a:solidFill>
            </a:endParaRPr>
          </a:p>
          <a:p>
            <a:pPr marL="0" indent="0">
              <a:lnSpc>
                <a:spcPct val="150000"/>
              </a:lnSpc>
              <a:spcBef>
                <a:spcPts val="0"/>
              </a:spcBef>
              <a:spcAft>
                <a:spcPts val="600"/>
              </a:spcAft>
              <a:buNone/>
            </a:pPr>
            <a:r>
              <a:rPr lang="en-AU" sz="1400" b="1" u="sng">
                <a:solidFill>
                  <a:srgbClr val="0070C0"/>
                </a:solidFill>
                <a:hlinkClick r:id="rId5" action="ppaction://hlinksldjump"/>
              </a:rPr>
              <a:t>Student Enrolment                                                     5</a:t>
            </a:r>
            <a:endParaRPr lang="en-AU" sz="1400" b="1" u="sng">
              <a:solidFill>
                <a:srgbClr val="0070C0"/>
              </a:solidFill>
            </a:endParaRPr>
          </a:p>
          <a:p>
            <a:pPr marL="0" indent="0">
              <a:lnSpc>
                <a:spcPct val="150000"/>
              </a:lnSpc>
              <a:spcBef>
                <a:spcPts val="0"/>
              </a:spcBef>
              <a:spcAft>
                <a:spcPts val="600"/>
              </a:spcAft>
              <a:buNone/>
            </a:pPr>
            <a:r>
              <a:rPr lang="en-AU" sz="1400" b="1" u="sng">
                <a:solidFill>
                  <a:srgbClr val="0070C0"/>
                </a:solidFill>
              </a:rPr>
              <a:t>Engaging Our Community                                        9</a:t>
            </a:r>
          </a:p>
          <a:p>
            <a:pPr marL="0" indent="0">
              <a:lnSpc>
                <a:spcPct val="150000"/>
              </a:lnSpc>
              <a:spcBef>
                <a:spcPts val="0"/>
              </a:spcBef>
              <a:spcAft>
                <a:spcPts val="600"/>
              </a:spcAft>
              <a:buNone/>
            </a:pPr>
            <a:r>
              <a:rPr lang="en-AU" sz="1400" b="1" u="sng">
                <a:solidFill>
                  <a:srgbClr val="0070C0"/>
                </a:solidFill>
              </a:rPr>
              <a:t>Curriculum and Learning Initiatives                    14                     </a:t>
            </a:r>
          </a:p>
          <a:p>
            <a:pPr marL="0" indent="0">
              <a:lnSpc>
                <a:spcPct val="150000"/>
              </a:lnSpc>
              <a:spcBef>
                <a:spcPts val="0"/>
              </a:spcBef>
              <a:spcAft>
                <a:spcPts val="600"/>
              </a:spcAft>
              <a:buNone/>
            </a:pPr>
            <a:r>
              <a:rPr lang="en-AU" sz="1400" b="1" u="sng">
                <a:solidFill>
                  <a:srgbClr val="0070C0"/>
                </a:solidFill>
              </a:rPr>
              <a:t>School and Student Achievement                       32                       </a:t>
            </a:r>
          </a:p>
          <a:p>
            <a:pPr marL="0" indent="0">
              <a:lnSpc>
                <a:spcPct val="150000"/>
              </a:lnSpc>
              <a:spcBef>
                <a:spcPts val="0"/>
              </a:spcBef>
              <a:spcAft>
                <a:spcPts val="600"/>
              </a:spcAft>
              <a:buNone/>
            </a:pPr>
            <a:r>
              <a:rPr lang="en-AU" sz="1400" b="1" u="sng">
                <a:solidFill>
                  <a:srgbClr val="0070C0"/>
                </a:solidFill>
              </a:rPr>
              <a:t>Financial Reporting at 31 December 2021        37</a:t>
            </a:r>
            <a:br>
              <a:rPr lang="en-AU" sz="1400" b="1" u="sng">
                <a:solidFill>
                  <a:srgbClr val="0070C0"/>
                </a:solidFill>
              </a:rPr>
            </a:br>
            <a:r>
              <a:rPr lang="en-AU" sz="1400" b="1" u="sng">
                <a:solidFill>
                  <a:srgbClr val="0070C0"/>
                </a:solidFill>
              </a:rPr>
              <a:t>         </a:t>
            </a:r>
            <a:endParaRPr lang="en-GB" sz="1400" u="sng">
              <a:solidFill>
                <a:srgbClr val="0070C0"/>
              </a:solidFill>
            </a:endParaRPr>
          </a:p>
        </p:txBody>
      </p:sp>
      <p:sp>
        <p:nvSpPr>
          <p:cNvPr id="9" name="Rectangle 8"/>
          <p:cNvSpPr/>
          <p:nvPr/>
        </p:nvSpPr>
        <p:spPr>
          <a:xfrm>
            <a:off x="-1" y="237935"/>
            <a:ext cx="9144001" cy="779199"/>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64946527-8A2E-D649-9281-F4B24739FDAC}"/>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2</a:t>
            </a:fld>
            <a:endParaRPr lang="en-US">
              <a:solidFill>
                <a:schemeClr val="bg1">
                  <a:lumMod val="85000"/>
                </a:schemeClr>
              </a:solidFill>
            </a:endParaRPr>
          </a:p>
        </p:txBody>
      </p:sp>
      <p:sp>
        <p:nvSpPr>
          <p:cNvPr id="2" name="TextBox 1">
            <a:extLst>
              <a:ext uri="{FF2B5EF4-FFF2-40B4-BE49-F238E27FC236}">
                <a16:creationId xmlns:a16="http://schemas.microsoft.com/office/drawing/2014/main" id="{15106502-6599-4D2D-A91E-E7EBFE010EBF}"/>
              </a:ext>
            </a:extLst>
          </p:cNvPr>
          <p:cNvSpPr txBox="1"/>
          <p:nvPr/>
        </p:nvSpPr>
        <p:spPr>
          <a:xfrm>
            <a:off x="228436" y="347241"/>
            <a:ext cx="2954602" cy="523220"/>
          </a:xfrm>
          <a:prstGeom prst="rect">
            <a:avLst/>
          </a:prstGeom>
          <a:noFill/>
        </p:spPr>
        <p:txBody>
          <a:bodyPr wrap="square" rtlCol="0">
            <a:spAutoFit/>
          </a:bodyPr>
          <a:lstStyle/>
          <a:p>
            <a:r>
              <a:rPr lang="en-AU" sz="2800">
                <a:solidFill>
                  <a:schemeClr val="bg1"/>
                </a:solidFill>
              </a:rPr>
              <a:t>Contents</a:t>
            </a:r>
            <a:endParaRPr lang="en-US" sz="2800">
              <a:solidFill>
                <a:schemeClr val="bg1"/>
              </a:solidFill>
            </a:endParaRPr>
          </a:p>
        </p:txBody>
      </p:sp>
    </p:spTree>
    <p:extLst>
      <p:ext uri="{BB962C8B-B14F-4D97-AF65-F5344CB8AC3E}">
        <p14:creationId xmlns:p14="http://schemas.microsoft.com/office/powerpoint/2010/main" val="325302495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4D"/>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673728-3464-BD46-AF55-D687AB868524}"/>
              </a:ext>
            </a:extLst>
          </p:cNvPr>
          <p:cNvSpPr/>
          <p:nvPr/>
        </p:nvSpPr>
        <p:spPr>
          <a:xfrm>
            <a:off x="0" y="6537124"/>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EEAA1FD4-3857-174F-8AB8-890A28D8F6FB}"/>
              </a:ext>
            </a:extLst>
          </p:cNvPr>
          <p:cNvSpPr>
            <a:spLocks noGrp="1"/>
          </p:cNvSpPr>
          <p:nvPr>
            <p:ph type="sldNum" sz="quarter" idx="12"/>
          </p:nvPr>
        </p:nvSpPr>
        <p:spPr>
          <a:xfrm>
            <a:off x="7086601" y="6510952"/>
            <a:ext cx="2057400" cy="365125"/>
          </a:xfrm>
          <a:noFill/>
        </p:spPr>
        <p:txBody>
          <a:bodyPr/>
          <a:lstStyle/>
          <a:p>
            <a:fld id="{C2E4F1FB-0E5A-CC4C-9ABE-313091DA0A26}" type="slidenum">
              <a:rPr lang="en-US" smtClean="0"/>
              <a:pPr/>
              <a:t>20</a:t>
            </a:fld>
            <a:endParaRPr lang="en-US"/>
          </a:p>
        </p:txBody>
      </p:sp>
      <p:sp>
        <p:nvSpPr>
          <p:cNvPr id="14" name="Rectangle 13">
            <a:extLst>
              <a:ext uri="{FF2B5EF4-FFF2-40B4-BE49-F238E27FC236}">
                <a16:creationId xmlns:a16="http://schemas.microsoft.com/office/drawing/2014/main" id="{368DA649-6D49-8C43-8829-2142AC72D3CD}"/>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7BE72D-3BA8-472D-9CCC-1BDDA2A65576}"/>
              </a:ext>
            </a:extLst>
          </p:cNvPr>
          <p:cNvSpPr txBox="1"/>
          <p:nvPr/>
        </p:nvSpPr>
        <p:spPr>
          <a:xfrm>
            <a:off x="159232" y="376221"/>
            <a:ext cx="8722020" cy="6066672"/>
          </a:xfrm>
          <a:prstGeom prst="rect">
            <a:avLst/>
          </a:prstGeom>
          <a:noFill/>
        </p:spPr>
        <p:txBody>
          <a:bodyPr wrap="square" lIns="91440" tIns="45720" rIns="91440" bIns="45720" numCol="2" spcCol="180000" rtlCol="0" anchor="t">
            <a:spAutoFit/>
          </a:bodyPr>
          <a:lstStyle/>
          <a:p>
            <a:r>
              <a:rPr lang="en-AU" sz="1400" b="1">
                <a:solidFill>
                  <a:srgbClr val="47B2FF"/>
                </a:solidFill>
              </a:rPr>
              <a:t>The Arts-Visual Arts</a:t>
            </a:r>
          </a:p>
          <a:p>
            <a:endParaRPr lang="en-US" sz="1100">
              <a:solidFill>
                <a:schemeClr val="bg1"/>
              </a:solidFill>
              <a:effectLst/>
              <a:ea typeface="Times New Roman" panose="02020603050405020304" pitchFamily="18" charset="0"/>
            </a:endParaRPr>
          </a:p>
          <a:p>
            <a:r>
              <a:rPr lang="en-US" sz="1100">
                <a:solidFill>
                  <a:schemeClr val="bg1"/>
                </a:solidFill>
                <a:effectLst/>
                <a:ea typeface="Times New Roman" panose="02020603050405020304" pitchFamily="18" charset="0"/>
              </a:rPr>
              <a:t>Students from Year 2 to Year 6 engaged in the</a:t>
            </a:r>
            <a:r>
              <a:rPr lang="en-AU" sz="1100">
                <a:solidFill>
                  <a:schemeClr val="bg1"/>
                </a:solidFill>
                <a:effectLst/>
                <a:ea typeface="Times New Roman" panose="02020603050405020304" pitchFamily="18" charset="0"/>
              </a:rPr>
              <a:t> 2021 </a:t>
            </a:r>
            <a:r>
              <a:rPr lang="en-US" sz="1100">
                <a:solidFill>
                  <a:schemeClr val="bg1"/>
                </a:solidFill>
                <a:effectLst/>
                <a:ea typeface="Times New Roman" panose="02020603050405020304" pitchFamily="18" charset="0"/>
              </a:rPr>
              <a:t>Visual Arts program, which includes drawing, painting, printing, collage, sculpture, ceramics and </a:t>
            </a:r>
            <a:r>
              <a:rPr lang="en-US" sz="1100" err="1">
                <a:solidFill>
                  <a:schemeClr val="bg1"/>
                </a:solidFill>
                <a:effectLst/>
                <a:ea typeface="Times New Roman" panose="02020603050405020304" pitchFamily="18" charset="0"/>
              </a:rPr>
              <a:t>fibre</a:t>
            </a:r>
            <a:r>
              <a:rPr lang="en-US" sz="1100">
                <a:solidFill>
                  <a:schemeClr val="bg1"/>
                </a:solidFill>
                <a:effectLst/>
                <a:ea typeface="Times New Roman" panose="02020603050405020304" pitchFamily="18" charset="0"/>
              </a:rPr>
              <a:t>/textiles, as part of The Arts curriculum.  Throughout the year, student artwork was displayed regularly in the school hall, School Reception, Classrooms and Library.</a:t>
            </a:r>
          </a:p>
          <a:p>
            <a:endParaRPr lang="en-US" sz="1100">
              <a:solidFill>
                <a:schemeClr val="bg1"/>
              </a:solidFill>
              <a:effectLst/>
              <a:ea typeface="Times New Roman" panose="02020603050405020304" pitchFamily="18" charset="0"/>
            </a:endParaRPr>
          </a:p>
          <a:p>
            <a:r>
              <a:rPr lang="en-US" sz="1100">
                <a:solidFill>
                  <a:schemeClr val="bg1"/>
                </a:solidFill>
                <a:effectLst/>
                <a:ea typeface="Times New Roman" panose="02020603050405020304" pitchFamily="18" charset="0"/>
              </a:rPr>
              <a:t>Our Year 6 students participated in a series </a:t>
            </a:r>
            <a:r>
              <a:rPr lang="en-AU" sz="1100">
                <a:solidFill>
                  <a:schemeClr val="bg1"/>
                </a:solidFill>
                <a:effectLst/>
                <a:ea typeface="Times New Roman" panose="02020603050405020304" pitchFamily="18" charset="0"/>
              </a:rPr>
              <a:t>of exciting workshops for a public art project involving professional mural artist Chris Nixon, and the newly developed  Willetton Sports Precinct on </a:t>
            </a:r>
            <a:r>
              <a:rPr lang="en-AU" sz="1100" err="1">
                <a:solidFill>
                  <a:schemeClr val="bg1"/>
                </a:solidFill>
                <a:effectLst/>
                <a:ea typeface="Times New Roman" panose="02020603050405020304" pitchFamily="18" charset="0"/>
              </a:rPr>
              <a:t>Burrendah</a:t>
            </a:r>
            <a:r>
              <a:rPr lang="en-AU" sz="1100">
                <a:solidFill>
                  <a:schemeClr val="bg1"/>
                </a:solidFill>
                <a:effectLst/>
                <a:ea typeface="Times New Roman" panose="02020603050405020304" pitchFamily="18" charset="0"/>
              </a:rPr>
              <a:t> Boulevard. The ideas they created during the workshops informed a large-scale public mural design that Chris created for the precinct.  </a:t>
            </a:r>
            <a:endParaRPr lang="en-US" sz="1100">
              <a:solidFill>
                <a:schemeClr val="bg1"/>
              </a:solidFill>
              <a:effectLst/>
              <a:ea typeface="Times New Roman" panose="02020603050405020304" pitchFamily="18" charset="0"/>
            </a:endParaRPr>
          </a:p>
          <a:p>
            <a:endParaRPr lang="en-AU" sz="1100">
              <a:solidFill>
                <a:schemeClr val="bg1"/>
              </a:solidFill>
              <a:effectLst/>
              <a:ea typeface="Times New Roman" panose="02020603050405020304" pitchFamily="18" charset="0"/>
            </a:endParaRPr>
          </a:p>
          <a:p>
            <a:r>
              <a:rPr lang="en-AU" sz="1100">
                <a:solidFill>
                  <a:schemeClr val="bg1"/>
                </a:solidFill>
                <a:effectLst/>
                <a:ea typeface="Times New Roman" panose="02020603050405020304" pitchFamily="18" charset="0"/>
              </a:rPr>
              <a:t>The students had the amazing opportunity to help Chris paint the mural.</a:t>
            </a:r>
            <a:r>
              <a:rPr lang="en-AU" sz="1100">
                <a:solidFill>
                  <a:schemeClr val="bg1"/>
                </a:solidFill>
                <a:ea typeface="Times New Roman" panose="02020603050405020304" pitchFamily="18" charset="0"/>
              </a:rPr>
              <a:t> </a:t>
            </a:r>
            <a:r>
              <a:rPr lang="en-AU" sz="1100">
                <a:solidFill>
                  <a:schemeClr val="bg1"/>
                </a:solidFill>
                <a:effectLst/>
                <a:ea typeface="Times New Roman" panose="02020603050405020304" pitchFamily="18" charset="0"/>
              </a:rPr>
              <a:t> It was fantastic for our Year 6’s to have creative input in a facility that is extensively used by our students, families and wider public.</a:t>
            </a:r>
            <a:r>
              <a:rPr lang="en-AU" sz="1100">
                <a:solidFill>
                  <a:schemeClr val="bg1"/>
                </a:solidFill>
                <a:ea typeface="Times New Roman" panose="02020603050405020304" pitchFamily="18" charset="0"/>
              </a:rPr>
              <a:t> </a:t>
            </a:r>
            <a:r>
              <a:rPr lang="en-AU" sz="1100">
                <a:solidFill>
                  <a:schemeClr val="bg1"/>
                </a:solidFill>
                <a:effectLst/>
                <a:ea typeface="Times New Roman" panose="02020603050405020304" pitchFamily="18" charset="0"/>
              </a:rPr>
              <a:t> It allowed them to engage with a professional artist and to participate in and understand real world art </a:t>
            </a:r>
            <a:r>
              <a:rPr lang="en-AU" sz="1100">
                <a:solidFill>
                  <a:schemeClr val="bg1"/>
                </a:solidFill>
                <a:ea typeface="Times New Roman" panose="02020603050405020304" pitchFamily="18" charset="0"/>
              </a:rPr>
              <a:t>and </a:t>
            </a:r>
            <a:r>
              <a:rPr lang="en-AU" sz="1100">
                <a:solidFill>
                  <a:schemeClr val="bg1"/>
                </a:solidFill>
                <a:effectLst/>
                <a:ea typeface="Times New Roman" panose="02020603050405020304" pitchFamily="18" charset="0"/>
              </a:rPr>
              <a:t>design processes.</a:t>
            </a:r>
            <a:r>
              <a:rPr lang="en-AU" sz="1100">
                <a:solidFill>
                  <a:schemeClr val="bg1"/>
                </a:solidFill>
                <a:ea typeface="Times New Roman" panose="02020603050405020304" pitchFamily="18" charset="0"/>
              </a:rPr>
              <a:t> </a:t>
            </a:r>
            <a:r>
              <a:rPr lang="en-AU" sz="1100">
                <a:solidFill>
                  <a:schemeClr val="bg1"/>
                </a:solidFill>
                <a:effectLst/>
                <a:ea typeface="Times New Roman" panose="02020603050405020304" pitchFamily="18" charset="0"/>
              </a:rPr>
              <a:t> </a:t>
            </a:r>
            <a:r>
              <a:rPr lang="en-AU" sz="1100">
                <a:effectLst/>
                <a:ea typeface="Times New Roman" panose="02020603050405020304" pitchFamily="18" charset="0"/>
              </a:rPr>
              <a:t/>
            </a:r>
            <a:br>
              <a:rPr lang="en-AU" sz="1100">
                <a:effectLst/>
                <a:ea typeface="Times New Roman" panose="02020603050405020304" pitchFamily="18" charset="0"/>
              </a:rPr>
            </a:br>
            <a:r>
              <a:rPr lang="en-AU" sz="1100">
                <a:solidFill>
                  <a:schemeClr val="bg1"/>
                </a:solidFill>
                <a:effectLst/>
                <a:ea typeface="Times New Roman" panose="02020603050405020304" pitchFamily="18" charset="0"/>
              </a:rPr>
              <a:t>The process of the students designing and creating artworks during the workshops was documented and filmed by a professional videographer.</a:t>
            </a:r>
            <a:endParaRPr lang="en-AU" sz="1100">
              <a:solidFill>
                <a:schemeClr val="bg1"/>
              </a:solidFill>
              <a:effectLst/>
              <a:ea typeface="Times New Roman" panose="02020603050405020304" pitchFamily="18" charset="0"/>
              <a:cs typeface="Calibri"/>
            </a:endParaRPr>
          </a:p>
          <a:p>
            <a:endParaRPr lang="en-AU" sz="1100">
              <a:solidFill>
                <a:schemeClr val="bg1"/>
              </a:solidFill>
              <a:ea typeface="Times New Roman" panose="02020603050405020304" pitchFamily="18" charset="0"/>
            </a:endParaRPr>
          </a:p>
          <a:p>
            <a:pPr fontAlgn="base"/>
            <a:r>
              <a:rPr lang="en-US" sz="1100">
                <a:solidFill>
                  <a:schemeClr val="bg1"/>
                </a:solidFill>
                <a:effectLst/>
                <a:ea typeface="Calibri"/>
                <a:cs typeface="Calibri"/>
              </a:rPr>
              <a:t>In Term 3, </a:t>
            </a:r>
            <a:r>
              <a:rPr lang="en-AU" sz="1100">
                <a:solidFill>
                  <a:schemeClr val="bg1"/>
                </a:solidFill>
                <a:effectLst/>
                <a:ea typeface="Times New Roman" panose="02020603050405020304" pitchFamily="18" charset="0"/>
                <a:cs typeface="Calibri"/>
              </a:rPr>
              <a:t>15 students from Year 5 and 6 were selected to participate in the public art project </a:t>
            </a:r>
            <a:r>
              <a:rPr lang="en-AU" sz="1100" i="1">
                <a:solidFill>
                  <a:schemeClr val="bg1"/>
                </a:solidFill>
                <a:effectLst/>
                <a:ea typeface="Times New Roman" panose="02020603050405020304" pitchFamily="18" charset="0"/>
                <a:cs typeface="Calibri"/>
              </a:rPr>
              <a:t>Story Threads - Connecting Cultures to Country.</a:t>
            </a:r>
            <a:r>
              <a:rPr lang="en-AU" sz="1100" i="1">
                <a:solidFill>
                  <a:schemeClr val="bg1"/>
                </a:solidFill>
                <a:ea typeface="Times New Roman" panose="02020603050405020304" pitchFamily="18" charset="0"/>
                <a:cs typeface="Calibri"/>
              </a:rPr>
              <a:t> </a:t>
            </a:r>
            <a:r>
              <a:rPr lang="en-AU" sz="1100" i="1">
                <a:solidFill>
                  <a:schemeClr val="bg1"/>
                </a:solidFill>
                <a:effectLst/>
                <a:ea typeface="Times New Roman" panose="02020603050405020304" pitchFamily="18" charset="0"/>
                <a:cs typeface="Calibri"/>
              </a:rPr>
              <a:t> </a:t>
            </a:r>
            <a:r>
              <a:rPr lang="en-AU" sz="1100">
                <a:solidFill>
                  <a:schemeClr val="bg1"/>
                </a:solidFill>
                <a:effectLst/>
                <a:ea typeface="Times New Roman" panose="02020603050405020304" pitchFamily="18" charset="0"/>
                <a:cs typeface="Calibri"/>
              </a:rPr>
              <a:t>The students engaged in a series of workshops run by Sister Kate's artist Alta Winmar.</a:t>
            </a:r>
            <a:r>
              <a:rPr lang="en-AU" sz="1100">
                <a:solidFill>
                  <a:schemeClr val="bg1"/>
                </a:solidFill>
                <a:ea typeface="Times New Roman" panose="02020603050405020304" pitchFamily="18" charset="0"/>
                <a:cs typeface="Calibri"/>
              </a:rPr>
              <a:t> </a:t>
            </a:r>
            <a:r>
              <a:rPr lang="en-AU" sz="1100">
                <a:solidFill>
                  <a:schemeClr val="bg1"/>
                </a:solidFill>
                <a:effectLst/>
                <a:ea typeface="Times New Roman" panose="02020603050405020304" pitchFamily="18" charset="0"/>
                <a:cs typeface="Calibri"/>
              </a:rPr>
              <a:t> Sister Kate's is an Aboriginal Not-for-Profit, Charitable Status Stolen Generations organisation, who deliver a wide range of cultural healing programs to heal, empower and develop leadership in Sister </a:t>
            </a:r>
            <a:r>
              <a:rPr lang="en-AU" sz="1100">
                <a:solidFill>
                  <a:schemeClr val="bg1"/>
                </a:solidFill>
                <a:ea typeface="Times New Roman" panose="02020603050405020304" pitchFamily="18" charset="0"/>
                <a:cs typeface="Calibri"/>
              </a:rPr>
              <a:t>Kate's</a:t>
            </a:r>
            <a:r>
              <a:rPr lang="en-AU" sz="1100">
                <a:solidFill>
                  <a:schemeClr val="bg1"/>
                </a:solidFill>
                <a:effectLst/>
                <a:ea typeface="Times New Roman" panose="02020603050405020304" pitchFamily="18" charset="0"/>
                <a:cs typeface="Calibri"/>
              </a:rPr>
              <a:t> Home Kids, their families, and the wider community.</a:t>
            </a:r>
          </a:p>
          <a:p>
            <a:pPr fontAlgn="base"/>
            <a:endParaRPr lang="en-US" sz="1100">
              <a:solidFill>
                <a:schemeClr val="bg1"/>
              </a:solidFill>
              <a:effectLst/>
              <a:ea typeface="Calibri" panose="020F0502020204030204" pitchFamily="34" charset="0"/>
              <a:cs typeface="Times New Roman" panose="02020603050405020304" pitchFamily="18" charset="0"/>
            </a:endParaRPr>
          </a:p>
          <a:p>
            <a:pPr fontAlgn="base">
              <a:lnSpc>
                <a:spcPct val="107000"/>
              </a:lnSpc>
              <a:spcAft>
                <a:spcPts val="800"/>
              </a:spcAft>
            </a:pPr>
            <a:r>
              <a:rPr lang="en-AU" sz="1100">
                <a:solidFill>
                  <a:schemeClr val="bg1"/>
                </a:solidFill>
                <a:effectLst/>
                <a:ea typeface="Times New Roman" panose="02020603050405020304" pitchFamily="18" charset="0"/>
                <a:cs typeface="Calibri" panose="020F0502020204030204" pitchFamily="34" charset="0"/>
              </a:rPr>
              <a:t>The public art project involved designing a mural for two colourful doors to be installed in the City's new intercultural centre located in Bentley, the student designs were incorporated into the final mural created by Aunty Alta.</a:t>
            </a:r>
            <a:endParaRPr lang="en-US" sz="1100">
              <a:solidFill>
                <a:schemeClr val="bg1"/>
              </a:solidFill>
              <a:effectLst/>
              <a:ea typeface="Times New Roman" panose="02020603050405020304" pitchFamily="18" charset="0"/>
            </a:endParaRPr>
          </a:p>
          <a:p>
            <a:r>
              <a:rPr lang="en-US" sz="1100">
                <a:effectLst/>
                <a:ea typeface="Times New Roman" panose="02020603050405020304" pitchFamily="18" charset="0"/>
              </a:rPr>
              <a:t/>
            </a:r>
            <a:br>
              <a:rPr lang="en-US" sz="1100">
                <a:effectLst/>
                <a:ea typeface="Times New Roman" panose="02020603050405020304" pitchFamily="18" charset="0"/>
              </a:rPr>
            </a:br>
            <a:r>
              <a:rPr lang="en-US" sz="1100">
                <a:effectLst/>
                <a:ea typeface="Times New Roman" panose="02020603050405020304" pitchFamily="18" charset="0"/>
              </a:rPr>
              <a:t/>
            </a:r>
            <a:br>
              <a:rPr lang="en-US" sz="1100">
                <a:effectLst/>
                <a:ea typeface="Times New Roman" panose="02020603050405020304" pitchFamily="18" charset="0"/>
              </a:rPr>
            </a:br>
            <a:r>
              <a:rPr lang="en-US" sz="1100">
                <a:solidFill>
                  <a:schemeClr val="bg1"/>
                </a:solidFill>
                <a:effectLst/>
                <a:ea typeface="Times New Roman" panose="02020603050405020304" pitchFamily="18" charset="0"/>
              </a:rPr>
              <a:t>In celebration of International Youth Day in Term 3, a select body of student work was exhibited at Southlands </a:t>
            </a:r>
            <a:r>
              <a:rPr lang="en-US" sz="1100">
                <a:solidFill>
                  <a:schemeClr val="bg1"/>
                </a:solidFill>
                <a:ea typeface="Times New Roman" panose="02020603050405020304" pitchFamily="18" charset="0"/>
              </a:rPr>
              <a:t>Shopping </a:t>
            </a:r>
            <a:r>
              <a:rPr lang="en-US" sz="1100">
                <a:solidFill>
                  <a:schemeClr val="bg1"/>
                </a:solidFill>
                <a:effectLst/>
                <a:ea typeface="Times New Roman" panose="02020603050405020304" pitchFamily="18" charset="0"/>
              </a:rPr>
              <a:t>Centre. The exhibition included drawings, paintings, and mixed media artworks.</a:t>
            </a:r>
            <a:r>
              <a:rPr lang="en-US" sz="1100">
                <a:solidFill>
                  <a:schemeClr val="bg1"/>
                </a:solidFill>
                <a:ea typeface="Times New Roman" panose="02020603050405020304" pitchFamily="18" charset="0"/>
              </a:rPr>
              <a:t> </a:t>
            </a:r>
            <a:r>
              <a:rPr lang="en-US" sz="1100">
                <a:solidFill>
                  <a:schemeClr val="bg1"/>
                </a:solidFill>
                <a:effectLst/>
                <a:ea typeface="Times New Roman" panose="02020603050405020304" pitchFamily="18" charset="0"/>
              </a:rPr>
              <a:t> </a:t>
            </a:r>
            <a:r>
              <a:rPr lang="en-US" sz="1100">
                <a:effectLst/>
                <a:ea typeface="Times New Roman" panose="02020603050405020304" pitchFamily="18" charset="0"/>
              </a:rPr>
              <a:t/>
            </a:r>
            <a:br>
              <a:rPr lang="en-US" sz="1100">
                <a:effectLst/>
                <a:ea typeface="Times New Roman" panose="02020603050405020304" pitchFamily="18" charset="0"/>
              </a:rPr>
            </a:br>
            <a:r>
              <a:rPr lang="en-US" sz="1100">
                <a:solidFill>
                  <a:schemeClr val="bg1"/>
                </a:solidFill>
                <a:effectLst/>
                <a:ea typeface="Times New Roman" panose="02020603050405020304" pitchFamily="18" charset="0"/>
              </a:rPr>
              <a:t>The exhibition was well received by students, parents, staff and the wider community.</a:t>
            </a:r>
            <a:endParaRPr lang="en-US" sz="1100">
              <a:solidFill>
                <a:schemeClr val="bg1"/>
              </a:solidFill>
              <a:effectLst/>
              <a:ea typeface="Times New Roman" panose="02020603050405020304" pitchFamily="18" charset="0"/>
              <a:cs typeface="Calibri"/>
            </a:endParaRPr>
          </a:p>
          <a:p>
            <a:endParaRPr lang="en-US" sz="1100">
              <a:solidFill>
                <a:schemeClr val="bg1"/>
              </a:solidFill>
              <a:effectLst/>
              <a:ea typeface="Times New Roman" panose="02020603050405020304" pitchFamily="18" charset="0"/>
            </a:endParaRPr>
          </a:p>
          <a:p>
            <a:r>
              <a:rPr lang="en-AU" sz="1100">
                <a:solidFill>
                  <a:schemeClr val="bg1"/>
                </a:solidFill>
                <a:effectLst/>
                <a:ea typeface="Times New Roman" panose="02020603050405020304" pitchFamily="18" charset="0"/>
              </a:rPr>
              <a:t>In Term 4</a:t>
            </a:r>
            <a:r>
              <a:rPr lang="en-AU" sz="1100">
                <a:solidFill>
                  <a:schemeClr val="bg1"/>
                </a:solidFill>
                <a:ea typeface="Times New Roman" panose="02020603050405020304" pitchFamily="18" charset="0"/>
              </a:rPr>
              <a:t>,</a:t>
            </a:r>
            <a:r>
              <a:rPr lang="en-AU" sz="1100">
                <a:solidFill>
                  <a:schemeClr val="bg1"/>
                </a:solidFill>
                <a:effectLst/>
                <a:ea typeface="Times New Roman" panose="02020603050405020304" pitchFamily="18" charset="0"/>
              </a:rPr>
              <a:t> all students participating in the Art Program exhibited ceramic artworks as part of the end of Year Awards Ceremonies, including: Pinch Pot Wild Things, Slab Pets, Animal Mugs, Coil Pots and Self Portrait Busts</a:t>
            </a:r>
            <a:r>
              <a:rPr lang="en-US" sz="1100">
                <a:solidFill>
                  <a:schemeClr val="bg1"/>
                </a:solidFill>
                <a:effectLst/>
                <a:ea typeface="Times New Roman" panose="02020603050405020304" pitchFamily="18" charset="0"/>
              </a:rPr>
              <a:t>.</a:t>
            </a:r>
            <a:endParaRPr lang="en-US" sz="1100">
              <a:solidFill>
                <a:schemeClr val="bg1"/>
              </a:solidFill>
              <a:effectLst/>
              <a:ea typeface="Times New Roman" panose="02020603050405020304" pitchFamily="18" charset="0"/>
              <a:cs typeface="Calibri"/>
            </a:endParaRPr>
          </a:p>
        </p:txBody>
      </p:sp>
      <p:pic>
        <p:nvPicPr>
          <p:cNvPr id="11" name="Picture 10">
            <a:extLst>
              <a:ext uri="{FF2B5EF4-FFF2-40B4-BE49-F238E27FC236}">
                <a16:creationId xmlns:a16="http://schemas.microsoft.com/office/drawing/2014/main" id="{DAFD2E2A-BD29-4E95-A9A8-5A29B32ED7BA}"/>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4859768" y="2457460"/>
            <a:ext cx="3769258" cy="1555952"/>
          </a:xfrm>
          <a:prstGeom prst="rect">
            <a:avLst/>
          </a:prstGeom>
          <a:noFill/>
          <a:ln>
            <a:noFill/>
          </a:ln>
        </p:spPr>
      </p:pic>
      <p:pic>
        <p:nvPicPr>
          <p:cNvPr id="3" name="Picture 2" descr="A picture containing text, grass, sky, outdoor&#10;&#10;Description automatically generated">
            <a:extLst>
              <a:ext uri="{FF2B5EF4-FFF2-40B4-BE49-F238E27FC236}">
                <a16:creationId xmlns:a16="http://schemas.microsoft.com/office/drawing/2014/main" id="{99E8F909-8C39-124A-86D0-D073E669DD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63379" y="4350366"/>
            <a:ext cx="3881402" cy="1648564"/>
          </a:xfrm>
          <a:prstGeom prst="rect">
            <a:avLst/>
          </a:prstGeom>
        </p:spPr>
      </p:pic>
    </p:spTree>
    <p:extLst>
      <p:ext uri="{BB962C8B-B14F-4D97-AF65-F5344CB8AC3E}">
        <p14:creationId xmlns:p14="http://schemas.microsoft.com/office/powerpoint/2010/main" val="5102316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4D"/>
        </a:solidFill>
        <a:effectLst/>
      </p:bgPr>
    </p:bg>
    <p:spTree>
      <p:nvGrpSpPr>
        <p:cNvPr id="1" name=""/>
        <p:cNvGrpSpPr/>
        <p:nvPr/>
      </p:nvGrpSpPr>
      <p:grpSpPr>
        <a:xfrm>
          <a:off x="0" y="0"/>
          <a:ext cx="0" cy="0"/>
          <a:chOff x="0" y="0"/>
          <a:chExt cx="0" cy="0"/>
        </a:xfrm>
      </p:grpSpPr>
      <p:pic>
        <p:nvPicPr>
          <p:cNvPr id="6" name="Picture 5" descr="A young child sitting at a desk&#10;&#10;Description automatically generated with low confidence">
            <a:extLst>
              <a:ext uri="{FF2B5EF4-FFF2-40B4-BE49-F238E27FC236}">
                <a16:creationId xmlns:a16="http://schemas.microsoft.com/office/drawing/2014/main" id="{A4722C4B-76C4-334C-BB57-B9EF8E05C29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81"/>
          <a:stretch/>
        </p:blipFill>
        <p:spPr>
          <a:xfrm>
            <a:off x="6439944" y="-13058"/>
            <a:ext cx="2704053" cy="6858000"/>
          </a:xfrm>
          <a:prstGeom prst="rect">
            <a:avLst/>
          </a:prstGeom>
        </p:spPr>
      </p:pic>
      <p:sp>
        <p:nvSpPr>
          <p:cNvPr id="7" name="Rectangle 6"/>
          <p:cNvSpPr/>
          <p:nvPr/>
        </p:nvSpPr>
        <p:spPr>
          <a:xfrm>
            <a:off x="228597" y="380887"/>
            <a:ext cx="2933704" cy="6252995"/>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spcCol="108000" rtlCol="0" anchor="ctr"/>
          <a:lstStyle/>
          <a:p>
            <a:pPr>
              <a:lnSpc>
                <a:spcPct val="107000"/>
              </a:lnSpc>
              <a:spcAft>
                <a:spcPts val="800"/>
              </a:spcAft>
            </a:pPr>
            <a:r>
              <a:rPr lang="en-AU" sz="1400" b="1">
                <a:solidFill>
                  <a:srgbClr val="3B92CF"/>
                </a:solidFill>
              </a:rPr>
              <a:t>Science</a:t>
            </a:r>
            <a:endParaRPr lang="en-AU" sz="1400">
              <a:solidFill>
                <a:srgbClr val="3B92C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focus for science in 2021 has been on investigating procedures in the four substrands of Earth and Space, Life and Living, Chemical Sciences and Physical Sciences. Learning opportunities are provided to foster Collaboration, Character, Citizenship, Communication, Critical and Creative Thinking - Global Competencies. </a:t>
            </a: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latin typeface="Calibri"/>
                <a:ea typeface="Calibri"/>
                <a:cs typeface="Times New Roman"/>
              </a:rPr>
              <a:t>One aim of Science is to increase capacity and confidence in the use of ICT. iPads, Smart board and digital photography are excellent tools for recording that have enhanced student confidence and ability to use digital technologies. 3D printers are incorporated into senior student </a:t>
            </a:r>
            <a:r>
              <a:rPr lang="en-AU" sz="1100">
                <a:solidFill>
                  <a:schemeClr val="bg1"/>
                </a:solidFill>
                <a:latin typeface="Calibri"/>
                <a:ea typeface="Calibri"/>
                <a:cs typeface="Times New Roman"/>
              </a:rPr>
              <a:t>lessons </a:t>
            </a:r>
            <a:r>
              <a:rPr lang="en-AU" sz="1100">
                <a:solidFill>
                  <a:schemeClr val="bg1"/>
                </a:solidFill>
                <a:effectLst/>
                <a:latin typeface="Calibri"/>
                <a:ea typeface="Calibri"/>
                <a:cs typeface="Times New Roman"/>
              </a:rPr>
              <a:t>to give them experience using 3D print programs and </a:t>
            </a:r>
            <a:r>
              <a:rPr lang="en-AU" sz="1100">
                <a:solidFill>
                  <a:schemeClr val="bg1"/>
                </a:solidFill>
                <a:latin typeface="Calibri"/>
                <a:ea typeface="Calibri"/>
                <a:cs typeface="Times New Roman"/>
              </a:rPr>
              <a:t>allows</a:t>
            </a:r>
            <a:r>
              <a:rPr lang="en-AU" sz="1100">
                <a:solidFill>
                  <a:schemeClr val="bg1"/>
                </a:solidFill>
                <a:effectLst/>
                <a:latin typeface="Calibri"/>
                <a:ea typeface="Calibri"/>
                <a:cs typeface="Times New Roman"/>
              </a:rPr>
              <a:t> them to learn how to use a 3D printer.</a:t>
            </a:r>
            <a:r>
              <a:rPr lang="en-AU" sz="1100">
                <a:solidFill>
                  <a:schemeClr val="bg1"/>
                </a:solidFill>
                <a:latin typeface="Calibri"/>
                <a:ea typeface="Calibri"/>
                <a:cs typeface="Times New Roman"/>
              </a:rPr>
              <a:t> </a:t>
            </a:r>
            <a:endPar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rPr>
              <a:t>Extension opportunities are provided to enhance engagement in Science for highly motivated students. Through involvement with Scientists in Schools, groups of senior students were also given opportunity to work with a semi - retired physicist. Some students learned how to use an advanced animation and 3D print program while others were given opportunity </a:t>
            </a:r>
            <a:br>
              <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rPr>
              <a:t>to learn micro processing. The groups worked together to construct a working machine that sorted coloured marbles and spoke using recorded student voices. Several senior</a:t>
            </a:r>
            <a:br>
              <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AU" sz="1100">
                <a:solidFill>
                  <a:schemeClr val="bg1"/>
                </a:solidFill>
                <a:latin typeface="Calibri" panose="020F0502020204030204" pitchFamily="34" charset="0"/>
                <a:ea typeface="Calibri" panose="020F0502020204030204" pitchFamily="34" charset="0"/>
                <a:cs typeface="Times New Roman" panose="02020603050405020304" pitchFamily="18" charset="0"/>
              </a:rPr>
              <a:t> classes also learned the skill of soldering.</a:t>
            </a:r>
            <a:endParaRPr lang="en-US"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5256FC0-6F27-1749-BF0B-DFE1FC265706}"/>
              </a:ext>
            </a:extLst>
          </p:cNvPr>
          <p:cNvSpPr/>
          <p:nvPr/>
        </p:nvSpPr>
        <p:spPr>
          <a:xfrm>
            <a:off x="0" y="6537124"/>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
            <a:extLst>
              <a:ext uri="{FF2B5EF4-FFF2-40B4-BE49-F238E27FC236}">
                <a16:creationId xmlns:a16="http://schemas.microsoft.com/office/drawing/2014/main" id="{960EC356-BFC7-2949-BB45-F7EBA9556505}"/>
              </a:ext>
            </a:extLst>
          </p:cNvPr>
          <p:cNvSpPr>
            <a:spLocks noGrp="1"/>
          </p:cNvSpPr>
          <p:nvPr>
            <p:ph type="sldNum" sz="quarter" idx="12"/>
          </p:nvPr>
        </p:nvSpPr>
        <p:spPr>
          <a:xfrm>
            <a:off x="7086597" y="6508470"/>
            <a:ext cx="2057400" cy="365125"/>
          </a:xfrm>
          <a:noFill/>
        </p:spPr>
        <p:txBody>
          <a:bodyPr/>
          <a:lstStyle/>
          <a:p>
            <a:fld id="{C2E4F1FB-0E5A-CC4C-9ABE-313091DA0A26}" type="slidenum">
              <a:rPr lang="en-US" smtClean="0">
                <a:solidFill>
                  <a:schemeClr val="bg1">
                    <a:lumMod val="85000"/>
                  </a:schemeClr>
                </a:solidFill>
              </a:rPr>
              <a:t>21</a:t>
            </a:fld>
            <a:endParaRPr lang="en-US">
              <a:solidFill>
                <a:schemeClr val="bg1">
                  <a:lumMod val="85000"/>
                </a:schemeClr>
              </a:solidFill>
            </a:endParaRPr>
          </a:p>
        </p:txBody>
      </p:sp>
      <p:sp>
        <p:nvSpPr>
          <p:cNvPr id="17" name="Rectangle 16">
            <a:extLst>
              <a:ext uri="{FF2B5EF4-FFF2-40B4-BE49-F238E27FC236}">
                <a16:creationId xmlns:a16="http://schemas.microsoft.com/office/drawing/2014/main" id="{F5ECD75B-4221-154A-94F2-559CA4DA58AF}"/>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CC6BFB-F556-3D44-817D-7EEBFC10BF95}"/>
              </a:ext>
            </a:extLst>
          </p:cNvPr>
          <p:cNvSpPr/>
          <p:nvPr/>
        </p:nvSpPr>
        <p:spPr>
          <a:xfrm>
            <a:off x="3209929" y="685945"/>
            <a:ext cx="3019425" cy="5638655"/>
          </a:xfrm>
          <a:prstGeom prst="rect">
            <a:avLst/>
          </a:prstGeom>
        </p:spPr>
        <p:txBody>
          <a:bodyPr wrap="square" lIns="91440" tIns="45720" rIns="91440" bIns="45720" anchor="t">
            <a:spAutoFit/>
          </a:bodyPr>
          <a:lstStyle/>
          <a:p>
            <a:pPr>
              <a:lnSpc>
                <a:spcPct val="107000"/>
              </a:lnSpc>
              <a:spcAft>
                <a:spcPts val="800"/>
              </a:spcAft>
            </a:pPr>
            <a:r>
              <a:rPr lang="en-AU" sz="1100">
                <a:solidFill>
                  <a:schemeClr val="bg1"/>
                </a:solidFill>
                <a:ea typeface="Calibri"/>
                <a:cs typeface="Times New Roman"/>
              </a:rPr>
              <a:t>This year we continued to take part in the Synergy Solar car competition. Our team had great success at the regional final and progressed to the state final at Optus Stadium. This was also our inaugural year for the international FIRST Lego League (FLL) involvement. </a:t>
            </a:r>
            <a:r>
              <a:rPr lang="en-AU" sz="1100">
                <a:solidFill>
                  <a:schemeClr val="bg1"/>
                </a:solidFill>
                <a:ea typeface="Times New Roman" panose="02020603050405020304" pitchFamily="18" charset="0"/>
                <a:cs typeface="Times New Roman"/>
              </a:rPr>
              <a:t>FLL WA was named the Chevron Science Engagement Initiative of the Year</a:t>
            </a:r>
            <a:r>
              <a:rPr lang="en-AU" sz="1100" u="sng">
                <a:solidFill>
                  <a:schemeClr val="bg1"/>
                </a:solidFill>
                <a:ea typeface="Times New Roman" panose="02020603050405020304" pitchFamily="18" charset="0"/>
                <a:cs typeface="Times New Roman"/>
              </a:rPr>
              <a:t> </a:t>
            </a:r>
            <a:r>
              <a:rPr lang="en-AU" sz="1100">
                <a:solidFill>
                  <a:schemeClr val="bg1"/>
                </a:solidFill>
                <a:ea typeface="Times New Roman" panose="02020603050405020304" pitchFamily="18" charset="0"/>
                <a:cs typeface="Times New Roman"/>
              </a:rPr>
              <a:t>in the 2021 Premier’s Science Awards. </a:t>
            </a:r>
            <a:r>
              <a:rPr lang="en-AU" sz="1100">
                <a:solidFill>
                  <a:schemeClr val="bg1"/>
                </a:solidFill>
                <a:ea typeface="Calibri"/>
                <a:cs typeface="Times New Roman"/>
              </a:rPr>
              <a:t>Senior students worked with a dedicated team of volunteer high students from Willetton Senior High School, All Saints College and Lynwood Senior High School in collaboration with Curtin University. Students worked two afternoons a week after school for Terms 3 and 4 to learn how to design and program Lego robots to perform designated challenge missions and to work in teams to research and provide a solution for a real-life problem (The theme for this year was cargo). At the regional final, competing against 40 other schools – our teams had to present their ideas to a panel of judges and justify their solutions. They also had time trials for their robots to accurately complete as many of the missions as possible.  One of our teams performed with the highest score for robot design and missions, therefore qualifying for the state final at Curtin University against teams from around the state. The whole semester long experience was an amazing and unique journey for all involved.</a:t>
            </a:r>
            <a:endParaRPr lang="en-AU" sz="1100">
              <a:solidFill>
                <a:schemeClr val="bg1"/>
              </a:solidFill>
              <a:latin typeface="Calibri"/>
              <a:ea typeface="Calibri"/>
              <a:cs typeface="Times New Roman"/>
            </a:endParaRPr>
          </a:p>
        </p:txBody>
      </p:sp>
    </p:spTree>
    <p:extLst>
      <p:ext uri="{BB962C8B-B14F-4D97-AF65-F5344CB8AC3E}">
        <p14:creationId xmlns:p14="http://schemas.microsoft.com/office/powerpoint/2010/main" val="296241541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4D"/>
        </a:solidFill>
        <a:effectLst/>
      </p:bgPr>
    </p:bg>
    <p:spTree>
      <p:nvGrpSpPr>
        <p:cNvPr id="1" name=""/>
        <p:cNvGrpSpPr/>
        <p:nvPr/>
      </p:nvGrpSpPr>
      <p:grpSpPr>
        <a:xfrm>
          <a:off x="0" y="0"/>
          <a:ext cx="0" cy="0"/>
          <a:chOff x="0" y="0"/>
          <a:chExt cx="0" cy="0"/>
        </a:xfrm>
      </p:grpSpPr>
      <p:pic>
        <p:nvPicPr>
          <p:cNvPr id="10" name="Picture 9" descr="A picture containing person, outdoor, little, young&#10;&#10;Description automatically generated">
            <a:extLst>
              <a:ext uri="{FF2B5EF4-FFF2-40B4-BE49-F238E27FC236}">
                <a16:creationId xmlns:a16="http://schemas.microsoft.com/office/drawing/2014/main" id="{A1DBC460-85E9-0F42-AB1A-BB49476C2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98586"/>
            <a:ext cx="4806950" cy="6299771"/>
          </a:xfrm>
          <a:prstGeom prst="rect">
            <a:avLst/>
          </a:prstGeom>
        </p:spPr>
      </p:pic>
      <p:sp>
        <p:nvSpPr>
          <p:cNvPr id="20" name="Rectangle 19">
            <a:extLst>
              <a:ext uri="{FF2B5EF4-FFF2-40B4-BE49-F238E27FC236}">
                <a16:creationId xmlns:a16="http://schemas.microsoft.com/office/drawing/2014/main" id="{4247B44F-F403-4241-A7F3-F3F7B50E7FDE}"/>
              </a:ext>
            </a:extLst>
          </p:cNvPr>
          <p:cNvSpPr/>
          <p:nvPr/>
        </p:nvSpPr>
        <p:spPr>
          <a:xfrm>
            <a:off x="0" y="6551117"/>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
            <a:extLst>
              <a:ext uri="{FF2B5EF4-FFF2-40B4-BE49-F238E27FC236}">
                <a16:creationId xmlns:a16="http://schemas.microsoft.com/office/drawing/2014/main" id="{E4619EB2-4F6A-F34A-8C2A-8338D992F01D}"/>
              </a:ext>
            </a:extLst>
          </p:cNvPr>
          <p:cNvSpPr>
            <a:spLocks noGrp="1"/>
          </p:cNvSpPr>
          <p:nvPr>
            <p:ph type="sldNum" sz="quarter" idx="12"/>
          </p:nvPr>
        </p:nvSpPr>
        <p:spPr>
          <a:xfrm>
            <a:off x="7086597" y="6522463"/>
            <a:ext cx="2057400" cy="365125"/>
          </a:xfrm>
          <a:noFill/>
        </p:spPr>
        <p:txBody>
          <a:bodyPr/>
          <a:lstStyle/>
          <a:p>
            <a:fld id="{C2E4F1FB-0E5A-CC4C-9ABE-313091DA0A26}" type="slidenum">
              <a:rPr lang="en-US" smtClean="0">
                <a:solidFill>
                  <a:schemeClr val="bg1">
                    <a:lumMod val="85000"/>
                  </a:schemeClr>
                </a:solidFill>
              </a:rPr>
              <a:t>22</a:t>
            </a:fld>
            <a:endParaRPr lang="en-US">
              <a:solidFill>
                <a:schemeClr val="bg1">
                  <a:lumMod val="85000"/>
                </a:schemeClr>
              </a:solidFill>
            </a:endParaRPr>
          </a:p>
        </p:txBody>
      </p:sp>
      <p:sp>
        <p:nvSpPr>
          <p:cNvPr id="24" name="Rectangle 23">
            <a:extLst>
              <a:ext uri="{FF2B5EF4-FFF2-40B4-BE49-F238E27FC236}">
                <a16:creationId xmlns:a16="http://schemas.microsoft.com/office/drawing/2014/main" id="{A78630A6-9F95-F946-A5F0-8C609844F68D}"/>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6"/>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7"/>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8"/>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9"/>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2" name="TextBox 1">
            <a:extLst>
              <a:ext uri="{FF2B5EF4-FFF2-40B4-BE49-F238E27FC236}">
                <a16:creationId xmlns:a16="http://schemas.microsoft.com/office/drawing/2014/main" id="{A348887E-38A8-4AF5-9A8D-3E5A94DC443C}"/>
              </a:ext>
            </a:extLst>
          </p:cNvPr>
          <p:cNvSpPr txBox="1"/>
          <p:nvPr/>
        </p:nvSpPr>
        <p:spPr>
          <a:xfrm>
            <a:off x="5063613" y="460374"/>
            <a:ext cx="3876691" cy="6080767"/>
          </a:xfrm>
          <a:prstGeom prst="rect">
            <a:avLst/>
          </a:prstGeom>
          <a:noFill/>
        </p:spPr>
        <p:txBody>
          <a:bodyPr wrap="square" rtlCol="0">
            <a:spAutoFit/>
          </a:bodyPr>
          <a:lstStyle/>
          <a:p>
            <a:pPr>
              <a:lnSpc>
                <a:spcPct val="107000"/>
              </a:lnSpc>
              <a:spcAft>
                <a:spcPts val="800"/>
              </a:spcAft>
            </a:pPr>
            <a:r>
              <a:rPr lang="en-AU" sz="1400" b="1">
                <a:solidFill>
                  <a:srgbClr val="3B92CF"/>
                </a:solidFill>
                <a:ea typeface="Calibri" charset="0"/>
                <a:cs typeface="Calibri" charset="0"/>
              </a:rPr>
              <a:t>Science – cont.</a:t>
            </a:r>
            <a:endParaRPr lang="en-AU" sz="1400">
              <a:solidFill>
                <a:srgbClr val="3B92CF"/>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ea typeface="Calibri" panose="020F0502020204030204" pitchFamily="34" charset="0"/>
                <a:cs typeface="Times New Roman" panose="02020603050405020304" pitchFamily="18" charset="0"/>
              </a:rPr>
              <a:t>Our chickens have continued to provide learning opportunities for all students and involvement of parents caring for chickens on weekends and during holidays. The garden club provides opportunity for students to grow edible crops and gain an understanding of food production. Keeping compost tumblers and worm farms demonstrate the value of recycling and reusing. We have a dedicated group of self-motivated students who run a Waste Warrior group encouraging other students to maintain tidy school grounds and use food scraps for our chickens, worm farms and compost. Despite COVID 19 restrictions we were once again able to provide a new and exciting interactive Forensic Science incursion for students. </a:t>
            </a:r>
            <a:endParaRPr lang="en-US" sz="110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ea typeface="Calibri" panose="020F0502020204030204" pitchFamily="34" charset="0"/>
                <a:cs typeface="Times New Roman" panose="02020603050405020304" pitchFamily="18" charset="0"/>
              </a:rPr>
              <a:t>In 2021 data was collected through Progressive Achievement Testing (PAT – Science).</a:t>
            </a:r>
            <a:r>
              <a:rPr lang="en-US" sz="1100">
                <a:solidFill>
                  <a:schemeClr val="bg1"/>
                </a:solidFill>
                <a:ea typeface="Calibri" panose="020F0502020204030204" pitchFamily="34" charset="0"/>
                <a:cs typeface="Times New Roman" panose="02020603050405020304" pitchFamily="18" charset="0"/>
              </a:rPr>
              <a:t> </a:t>
            </a:r>
            <a:r>
              <a:rPr lang="en-AU" sz="1100">
                <a:solidFill>
                  <a:schemeClr val="bg1"/>
                </a:solidFill>
                <a:effectLst/>
                <a:ea typeface="Calibri" panose="020F0502020204030204" pitchFamily="34" charset="0"/>
                <a:cs typeface="Times New Roman" panose="02020603050405020304" pitchFamily="18" charset="0"/>
              </a:rPr>
              <a:t>Data from the testing carried out in Term 4 is shown in the graphs on the following pages.</a:t>
            </a:r>
            <a:endParaRPr lang="en-US" sz="110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ea typeface="Calibri" panose="020F0502020204030204" pitchFamily="34" charset="0"/>
                <a:cs typeface="Times New Roman" panose="02020603050405020304" pitchFamily="18" charset="0"/>
              </a:rPr>
              <a:t>Results show the Stanines (a ranking that divides the total distribution of students into 9 categories with 5 being the midpoint).  Stanines from Year 3 to Year 6 show that from the 415 students tested, 11% of students were below average (Stanines 1-3), 53% of students were average (Stanine 4-6) and 36% were above average (Stanines 7 -9).</a:t>
            </a:r>
            <a:endParaRPr lang="en-US" sz="110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ea typeface="Calibri" panose="020F0502020204030204" pitchFamily="34" charset="0"/>
                <a:cs typeface="Times New Roman" panose="02020603050405020304" pitchFamily="18" charset="0"/>
              </a:rPr>
              <a:t>Comparing 2017, 2018, 2019, 2020 and 2021 we see similar overall results with a continued trend of less students in stanines 1 -3 , more students moving into stanines 5 – 6 and stable numbers of students with stanines 7 - 9.</a:t>
            </a:r>
            <a:endParaRPr lang="en-US" sz="1100">
              <a:solidFill>
                <a:schemeClr val="bg1"/>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ffectLst/>
                <a:ea typeface="Calibri" panose="020F0502020204030204" pitchFamily="34" charset="0"/>
                <a:cs typeface="Times New Roman" panose="02020603050405020304" pitchFamily="18" charset="0"/>
              </a:rPr>
              <a:t>As this is a written test, students with poor literacy skills may not score results that are a true indication of their science knowledge and understanding.</a:t>
            </a:r>
            <a:endParaRPr lang="en-US" sz="11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79114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4D"/>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47B44F-F403-4241-A7F3-F3F7B50E7FDE}"/>
              </a:ext>
            </a:extLst>
          </p:cNvPr>
          <p:cNvSpPr/>
          <p:nvPr/>
        </p:nvSpPr>
        <p:spPr>
          <a:xfrm>
            <a:off x="0" y="6551117"/>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
            <a:extLst>
              <a:ext uri="{FF2B5EF4-FFF2-40B4-BE49-F238E27FC236}">
                <a16:creationId xmlns:a16="http://schemas.microsoft.com/office/drawing/2014/main" id="{E4619EB2-4F6A-F34A-8C2A-8338D992F01D}"/>
              </a:ext>
            </a:extLst>
          </p:cNvPr>
          <p:cNvSpPr>
            <a:spLocks noGrp="1"/>
          </p:cNvSpPr>
          <p:nvPr>
            <p:ph type="sldNum" sz="quarter" idx="12"/>
          </p:nvPr>
        </p:nvSpPr>
        <p:spPr>
          <a:xfrm>
            <a:off x="7086597" y="6522463"/>
            <a:ext cx="2057400" cy="365125"/>
          </a:xfrm>
          <a:noFill/>
        </p:spPr>
        <p:txBody>
          <a:bodyPr/>
          <a:lstStyle/>
          <a:p>
            <a:fld id="{C2E4F1FB-0E5A-CC4C-9ABE-313091DA0A26}" type="slidenum">
              <a:rPr lang="en-US" smtClean="0">
                <a:solidFill>
                  <a:schemeClr val="bg1">
                    <a:lumMod val="85000"/>
                  </a:schemeClr>
                </a:solidFill>
              </a:rPr>
              <a:t>23</a:t>
            </a:fld>
            <a:endParaRPr lang="en-US">
              <a:solidFill>
                <a:schemeClr val="bg1">
                  <a:lumMod val="85000"/>
                </a:schemeClr>
              </a:solidFill>
            </a:endParaRPr>
          </a:p>
        </p:txBody>
      </p:sp>
      <p:sp>
        <p:nvSpPr>
          <p:cNvPr id="24" name="Rectangle 23">
            <a:extLst>
              <a:ext uri="{FF2B5EF4-FFF2-40B4-BE49-F238E27FC236}">
                <a16:creationId xmlns:a16="http://schemas.microsoft.com/office/drawing/2014/main" id="{A78630A6-9F95-F946-A5F0-8C609844F68D}"/>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6"/>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7"/>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8"/>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9"/>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8" name="TextBox 17">
            <a:extLst>
              <a:ext uri="{FF2B5EF4-FFF2-40B4-BE49-F238E27FC236}">
                <a16:creationId xmlns:a16="http://schemas.microsoft.com/office/drawing/2014/main" id="{C82AD52D-47D5-E147-8B77-C18F13912EBB}"/>
              </a:ext>
            </a:extLst>
          </p:cNvPr>
          <p:cNvSpPr txBox="1"/>
          <p:nvPr/>
        </p:nvSpPr>
        <p:spPr>
          <a:xfrm>
            <a:off x="4572000" y="1273086"/>
            <a:ext cx="4387852" cy="553998"/>
          </a:xfrm>
          <a:prstGeom prst="rect">
            <a:avLst/>
          </a:prstGeom>
          <a:noFill/>
        </p:spPr>
        <p:txBody>
          <a:bodyPr wrap="square" rtlCol="0">
            <a:spAutoFit/>
          </a:bodyPr>
          <a:lstStyle/>
          <a:p>
            <a:pPr eaLnBrk="0" fontAlgn="base" hangingPunct="0">
              <a:spcBef>
                <a:spcPct val="0"/>
              </a:spcBef>
              <a:spcAft>
                <a:spcPct val="0"/>
              </a:spcAft>
            </a:pPr>
            <a:r>
              <a:rPr lang="en-AU" altLang="en-US" sz="1000" i="1">
                <a:solidFill>
                  <a:schemeClr val="bg1"/>
                </a:solidFill>
                <a:latin typeface="Calibri" panose="020F0502020204030204" pitchFamily="34" charset="0"/>
                <a:ea typeface="Calibri" panose="020F0502020204030204" pitchFamily="34" charset="0"/>
                <a:cs typeface="Calibri" panose="020F0502020204030204" pitchFamily="34" charset="0"/>
              </a:rPr>
              <a:t>The horizontal line inside the box shows the average. The  very top horizontal line outside the box shows the highest  band result. The very bottom horizontal line outside the box shows the lowest band result for the  year level.</a:t>
            </a:r>
            <a:endParaRPr lang="en-AU" altLang="en-US" sz="1000" i="1">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A695FA1-9A5A-6843-AEEA-A5AA136058D5}"/>
              </a:ext>
            </a:extLst>
          </p:cNvPr>
          <p:cNvSpPr/>
          <p:nvPr/>
        </p:nvSpPr>
        <p:spPr>
          <a:xfrm>
            <a:off x="234950" y="1245825"/>
            <a:ext cx="4572000" cy="369332"/>
          </a:xfrm>
          <a:prstGeom prst="rect">
            <a:avLst/>
          </a:prstGeom>
        </p:spPr>
        <p:txBody>
          <a:bodyPr>
            <a:spAutoFit/>
          </a:bodyPr>
          <a:lstStyle/>
          <a:p>
            <a:r>
              <a:rPr lang="en-AU" b="1">
                <a:solidFill>
                  <a:srgbClr val="3B92CF"/>
                </a:solidFill>
              </a:rPr>
              <a:t>PAT Science / Norm Reference Report</a:t>
            </a:r>
            <a:endParaRPr lang="en-US">
              <a:solidFill>
                <a:srgbClr val="3B92CF"/>
              </a:solidFill>
            </a:endParaRPr>
          </a:p>
        </p:txBody>
      </p:sp>
      <p:pic>
        <p:nvPicPr>
          <p:cNvPr id="10" name="Picture 9">
            <a:extLst>
              <a:ext uri="{FF2B5EF4-FFF2-40B4-BE49-F238E27FC236}">
                <a16:creationId xmlns:a16="http://schemas.microsoft.com/office/drawing/2014/main" id="{8451418B-89D4-8E4D-A090-42647D16D67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53999" y="2082328"/>
            <a:ext cx="4229099" cy="4229099"/>
          </a:xfrm>
          <a:prstGeom prst="rect">
            <a:avLst/>
          </a:prstGeom>
        </p:spPr>
      </p:pic>
      <p:pic>
        <p:nvPicPr>
          <p:cNvPr id="12" name="Picture 11">
            <a:extLst>
              <a:ext uri="{FF2B5EF4-FFF2-40B4-BE49-F238E27FC236}">
                <a16:creationId xmlns:a16="http://schemas.microsoft.com/office/drawing/2014/main" id="{F8E9EEB3-6968-204C-94B9-3047DA7FDE3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660901" y="2082328"/>
            <a:ext cx="4229099" cy="4229099"/>
          </a:xfrm>
          <a:prstGeom prst="rect">
            <a:avLst/>
          </a:prstGeom>
        </p:spPr>
      </p:pic>
      <p:sp>
        <p:nvSpPr>
          <p:cNvPr id="19" name="Rectangle 18">
            <a:extLst>
              <a:ext uri="{FF2B5EF4-FFF2-40B4-BE49-F238E27FC236}">
                <a16:creationId xmlns:a16="http://schemas.microsoft.com/office/drawing/2014/main" id="{9A2BC2DB-8D67-4641-970E-84024185D425}"/>
              </a:ext>
            </a:extLst>
          </p:cNvPr>
          <p:cNvSpPr/>
          <p:nvPr/>
        </p:nvSpPr>
        <p:spPr>
          <a:xfrm>
            <a:off x="253999" y="0"/>
            <a:ext cx="6442075" cy="1062050"/>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39FEF4-A242-1548-A595-0951619FA5BB}"/>
              </a:ext>
            </a:extLst>
          </p:cNvPr>
          <p:cNvSpPr/>
          <p:nvPr/>
        </p:nvSpPr>
        <p:spPr>
          <a:xfrm>
            <a:off x="352426" y="102075"/>
            <a:ext cx="6343648" cy="779701"/>
          </a:xfrm>
          <a:prstGeom prst="rect">
            <a:avLst/>
          </a:prstGeom>
        </p:spPr>
        <p:txBody>
          <a:bodyPr wrap="square">
            <a:spAutoFit/>
          </a:bodyPr>
          <a:lstStyle/>
          <a:p>
            <a:pPr>
              <a:lnSpc>
                <a:spcPct val="107000"/>
              </a:lnSpc>
              <a:spcAft>
                <a:spcPts val="800"/>
              </a:spcAft>
            </a:pPr>
            <a:r>
              <a:rPr lang="en-AU" sz="1400" b="1">
                <a:solidFill>
                  <a:schemeClr val="bg1"/>
                </a:solidFill>
                <a:ea typeface="Calibri" charset="0"/>
                <a:cs typeface="Calibri" charset="0"/>
              </a:rPr>
              <a:t>Science – cont.</a:t>
            </a:r>
            <a:endParaRPr lang="en-AU" sz="1100">
              <a:solidFill>
                <a:schemeClr val="bg1"/>
              </a:solidFill>
              <a:ea typeface="Calibri" panose="020F0502020204030204" pitchFamily="34" charset="0"/>
              <a:cs typeface="Times New Roman" panose="02020603050405020304" pitchFamily="18" charset="0"/>
            </a:endParaRPr>
          </a:p>
          <a:p>
            <a:pPr>
              <a:lnSpc>
                <a:spcPct val="107000"/>
              </a:lnSpc>
              <a:spcAft>
                <a:spcPts val="800"/>
              </a:spcAft>
            </a:pPr>
            <a:r>
              <a:rPr lang="en-AU" sz="1100">
                <a:solidFill>
                  <a:schemeClr val="bg1"/>
                </a:solidFill>
                <a:ea typeface="Calibri" panose="020F0502020204030204" pitchFamily="34" charset="0"/>
                <a:cs typeface="Times New Roman" panose="02020603050405020304" pitchFamily="18" charset="0"/>
              </a:rPr>
              <a:t>When comparing our results with other schools that have used the PAT-Science, </a:t>
            </a:r>
            <a:r>
              <a:rPr lang="en-AU" sz="1100" err="1">
                <a:solidFill>
                  <a:schemeClr val="bg1"/>
                </a:solidFill>
                <a:ea typeface="Calibri" panose="020F0502020204030204" pitchFamily="34" charset="0"/>
                <a:cs typeface="Times New Roman" panose="02020603050405020304" pitchFamily="18" charset="0"/>
              </a:rPr>
              <a:t>Burrendah</a:t>
            </a:r>
            <a:r>
              <a:rPr lang="en-AU" sz="1100">
                <a:solidFill>
                  <a:schemeClr val="bg1"/>
                </a:solidFill>
                <a:ea typeface="Calibri" panose="020F0502020204030204" pitchFamily="34" charset="0"/>
                <a:cs typeface="Times New Roman" panose="02020603050405020304" pitchFamily="18" charset="0"/>
              </a:rPr>
              <a:t> is achieving pleasing results across all Year levels 3- 6, especially the Year 6 group of students. See comparisons below:</a:t>
            </a:r>
            <a:endParaRPr lang="en-US" sz="110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8315305"/>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4D"/>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47B44F-F403-4241-A7F3-F3F7B50E7FDE}"/>
              </a:ext>
            </a:extLst>
          </p:cNvPr>
          <p:cNvSpPr/>
          <p:nvPr/>
        </p:nvSpPr>
        <p:spPr>
          <a:xfrm>
            <a:off x="0" y="6551117"/>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1">
            <a:extLst>
              <a:ext uri="{FF2B5EF4-FFF2-40B4-BE49-F238E27FC236}">
                <a16:creationId xmlns:a16="http://schemas.microsoft.com/office/drawing/2014/main" id="{E4619EB2-4F6A-F34A-8C2A-8338D992F01D}"/>
              </a:ext>
            </a:extLst>
          </p:cNvPr>
          <p:cNvSpPr>
            <a:spLocks noGrp="1"/>
          </p:cNvSpPr>
          <p:nvPr>
            <p:ph type="sldNum" sz="quarter" idx="12"/>
          </p:nvPr>
        </p:nvSpPr>
        <p:spPr>
          <a:xfrm>
            <a:off x="7086597" y="6522463"/>
            <a:ext cx="2057400" cy="365125"/>
          </a:xfrm>
          <a:noFill/>
        </p:spPr>
        <p:txBody>
          <a:bodyPr/>
          <a:lstStyle/>
          <a:p>
            <a:fld id="{C2E4F1FB-0E5A-CC4C-9ABE-313091DA0A26}" type="slidenum">
              <a:rPr lang="en-US" smtClean="0">
                <a:solidFill>
                  <a:schemeClr val="bg1">
                    <a:lumMod val="85000"/>
                  </a:schemeClr>
                </a:solidFill>
              </a:rPr>
              <a:t>24</a:t>
            </a:fld>
            <a:endParaRPr lang="en-US">
              <a:solidFill>
                <a:schemeClr val="bg1">
                  <a:lumMod val="85000"/>
                </a:schemeClr>
              </a:solidFill>
            </a:endParaRPr>
          </a:p>
        </p:txBody>
      </p:sp>
      <p:sp>
        <p:nvSpPr>
          <p:cNvPr id="24" name="Rectangle 23">
            <a:extLst>
              <a:ext uri="{FF2B5EF4-FFF2-40B4-BE49-F238E27FC236}">
                <a16:creationId xmlns:a16="http://schemas.microsoft.com/office/drawing/2014/main" id="{A78630A6-9F95-F946-A5F0-8C609844F68D}"/>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6"/>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4" name="Rectangle 7"/>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5" name="Rectangle 8"/>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6" name="Rectangle 9"/>
          <p:cNvSpPr>
            <a:spLocks noChangeArrowheads="1"/>
          </p:cNvSpPr>
          <p:nvPr/>
        </p:nvSpPr>
        <p:spPr bwMode="auto">
          <a:xfrm>
            <a:off x="234950" y="386658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
        <p:nvSpPr>
          <p:cNvPr id="18" name="TextBox 17">
            <a:extLst>
              <a:ext uri="{FF2B5EF4-FFF2-40B4-BE49-F238E27FC236}">
                <a16:creationId xmlns:a16="http://schemas.microsoft.com/office/drawing/2014/main" id="{C82AD52D-47D5-E147-8B77-C18F13912EBB}"/>
              </a:ext>
            </a:extLst>
          </p:cNvPr>
          <p:cNvSpPr txBox="1"/>
          <p:nvPr/>
        </p:nvSpPr>
        <p:spPr>
          <a:xfrm>
            <a:off x="4572000" y="942789"/>
            <a:ext cx="4387852" cy="553998"/>
          </a:xfrm>
          <a:prstGeom prst="rect">
            <a:avLst/>
          </a:prstGeom>
          <a:noFill/>
        </p:spPr>
        <p:txBody>
          <a:bodyPr wrap="square" rtlCol="0">
            <a:spAutoFit/>
          </a:bodyPr>
          <a:lstStyle/>
          <a:p>
            <a:pPr eaLnBrk="0" fontAlgn="base" hangingPunct="0">
              <a:spcBef>
                <a:spcPct val="0"/>
              </a:spcBef>
              <a:spcAft>
                <a:spcPct val="0"/>
              </a:spcAft>
            </a:pPr>
            <a:r>
              <a:rPr lang="en-AU" altLang="en-US" sz="1000" i="1">
                <a:solidFill>
                  <a:schemeClr val="bg1"/>
                </a:solidFill>
                <a:latin typeface="Calibri" panose="020F0502020204030204" pitchFamily="34" charset="0"/>
                <a:ea typeface="Calibri" panose="020F0502020204030204" pitchFamily="34" charset="0"/>
                <a:cs typeface="Calibri" panose="020F0502020204030204" pitchFamily="34" charset="0"/>
              </a:rPr>
              <a:t>The horizontal line inside the box shows the average. The  very top horizontal line outside the box shows the highest  band result. The very bottom horizontal line outside the box shows the lowest band result for the  year level.</a:t>
            </a:r>
            <a:endParaRPr lang="en-AU" altLang="en-US" sz="1000" i="1">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A695FA1-9A5A-6843-AEEA-A5AA136058D5}"/>
              </a:ext>
            </a:extLst>
          </p:cNvPr>
          <p:cNvSpPr/>
          <p:nvPr/>
        </p:nvSpPr>
        <p:spPr>
          <a:xfrm>
            <a:off x="234950" y="915528"/>
            <a:ext cx="4572000" cy="369332"/>
          </a:xfrm>
          <a:prstGeom prst="rect">
            <a:avLst/>
          </a:prstGeom>
        </p:spPr>
        <p:txBody>
          <a:bodyPr>
            <a:spAutoFit/>
          </a:bodyPr>
          <a:lstStyle/>
          <a:p>
            <a:r>
              <a:rPr lang="en-AU" b="1">
                <a:solidFill>
                  <a:srgbClr val="3B92CF"/>
                </a:solidFill>
              </a:rPr>
              <a:t>PAT Science / Norm Reference Report</a:t>
            </a:r>
            <a:endParaRPr lang="en-US">
              <a:solidFill>
                <a:srgbClr val="3B92CF"/>
              </a:solidFill>
            </a:endParaRPr>
          </a:p>
        </p:txBody>
      </p:sp>
      <p:pic>
        <p:nvPicPr>
          <p:cNvPr id="10" name="Picture 9">
            <a:extLst>
              <a:ext uri="{FF2B5EF4-FFF2-40B4-BE49-F238E27FC236}">
                <a16:creationId xmlns:a16="http://schemas.microsoft.com/office/drawing/2014/main" id="{8451418B-89D4-8E4D-A090-42647D16D67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53999" y="1752031"/>
            <a:ext cx="4229099" cy="4229099"/>
          </a:xfrm>
          <a:prstGeom prst="rect">
            <a:avLst/>
          </a:prstGeom>
        </p:spPr>
      </p:pic>
      <p:pic>
        <p:nvPicPr>
          <p:cNvPr id="12" name="Picture 11">
            <a:extLst>
              <a:ext uri="{FF2B5EF4-FFF2-40B4-BE49-F238E27FC236}">
                <a16:creationId xmlns:a16="http://schemas.microsoft.com/office/drawing/2014/main" id="{F8E9EEB3-6968-204C-94B9-3047DA7FDE3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4660901" y="1752031"/>
            <a:ext cx="4229099" cy="4229099"/>
          </a:xfrm>
          <a:prstGeom prst="rect">
            <a:avLst/>
          </a:prstGeom>
        </p:spPr>
      </p:pic>
      <p:sp>
        <p:nvSpPr>
          <p:cNvPr id="19" name="Rectangle 18">
            <a:extLst>
              <a:ext uri="{FF2B5EF4-FFF2-40B4-BE49-F238E27FC236}">
                <a16:creationId xmlns:a16="http://schemas.microsoft.com/office/drawing/2014/main" id="{9A2BC2DB-8D67-4641-970E-84024185D425}"/>
              </a:ext>
            </a:extLst>
          </p:cNvPr>
          <p:cNvSpPr/>
          <p:nvPr/>
        </p:nvSpPr>
        <p:spPr>
          <a:xfrm>
            <a:off x="254000" y="0"/>
            <a:ext cx="1470026" cy="538276"/>
          </a:xfrm>
          <a:prstGeom prst="rect">
            <a:avLst/>
          </a:prstGeom>
          <a:solidFill>
            <a:srgbClr val="3B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39FEF4-A242-1548-A595-0951619FA5BB}"/>
              </a:ext>
            </a:extLst>
          </p:cNvPr>
          <p:cNvSpPr/>
          <p:nvPr/>
        </p:nvSpPr>
        <p:spPr>
          <a:xfrm>
            <a:off x="352426" y="102075"/>
            <a:ext cx="6343648" cy="312650"/>
          </a:xfrm>
          <a:prstGeom prst="rect">
            <a:avLst/>
          </a:prstGeom>
        </p:spPr>
        <p:txBody>
          <a:bodyPr wrap="square">
            <a:spAutoFit/>
          </a:bodyPr>
          <a:lstStyle/>
          <a:p>
            <a:pPr>
              <a:lnSpc>
                <a:spcPct val="107000"/>
              </a:lnSpc>
              <a:spcAft>
                <a:spcPts val="800"/>
              </a:spcAft>
            </a:pPr>
            <a:r>
              <a:rPr lang="en-AU" sz="1400" b="1">
                <a:solidFill>
                  <a:schemeClr val="bg1"/>
                </a:solidFill>
                <a:ea typeface="Calibri" charset="0"/>
                <a:cs typeface="Calibri" charset="0"/>
              </a:rPr>
              <a:t>Science – cont.</a:t>
            </a:r>
            <a:endParaRPr lang="en-AU" sz="110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1307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0394B9-032E-4544-B7C6-E773707727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98586"/>
            <a:ext cx="9143997" cy="6557727"/>
          </a:xfrm>
          <a:prstGeom prst="rect">
            <a:avLst/>
          </a:prstGeom>
        </p:spPr>
      </p:pic>
      <p:sp>
        <p:nvSpPr>
          <p:cNvPr id="9" name="Rectangle 8">
            <a:extLst>
              <a:ext uri="{FF2B5EF4-FFF2-40B4-BE49-F238E27FC236}">
                <a16:creationId xmlns:a16="http://schemas.microsoft.com/office/drawing/2014/main" id="{CEB0C9F9-9FD3-7D47-B9BF-2EA65CEBD26F}"/>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4049EB49-D567-DB4F-823B-46510E39AF7C}"/>
              </a:ext>
            </a:extLst>
          </p:cNvPr>
          <p:cNvSpPr>
            <a:spLocks noGrp="1"/>
          </p:cNvSpPr>
          <p:nvPr>
            <p:ph type="sldNum" sz="quarter" idx="12"/>
          </p:nvPr>
        </p:nvSpPr>
        <p:spPr>
          <a:xfrm>
            <a:off x="7086597" y="6532854"/>
            <a:ext cx="2057400" cy="365125"/>
          </a:xfrm>
          <a:noFill/>
        </p:spPr>
        <p:txBody>
          <a:bodyPr/>
          <a:lstStyle/>
          <a:p>
            <a:fld id="{C2E4F1FB-0E5A-CC4C-9ABE-313091DA0A26}" type="slidenum">
              <a:rPr lang="en-US" smtClean="0">
                <a:solidFill>
                  <a:schemeClr val="bg1">
                    <a:lumMod val="85000"/>
                  </a:schemeClr>
                </a:solidFill>
              </a:rPr>
              <a:t>25</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FD2FCBA4-8828-8141-A894-E9E161E5AB16}"/>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D8ED0DE-266F-E24F-B9F7-74F05BF188EB}"/>
              </a:ext>
            </a:extLst>
          </p:cNvPr>
          <p:cNvSpPr/>
          <p:nvPr/>
        </p:nvSpPr>
        <p:spPr>
          <a:xfrm>
            <a:off x="5250973" y="-9832"/>
            <a:ext cx="3671247" cy="5864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8B2E14-C248-4C76-B553-519A540137FE}"/>
              </a:ext>
            </a:extLst>
          </p:cNvPr>
          <p:cNvSpPr txBox="1"/>
          <p:nvPr/>
        </p:nvSpPr>
        <p:spPr>
          <a:xfrm>
            <a:off x="5430740" y="129620"/>
            <a:ext cx="3311712" cy="5555367"/>
          </a:xfrm>
          <a:prstGeom prst="rect">
            <a:avLst/>
          </a:prstGeom>
          <a:noFill/>
        </p:spPr>
        <p:txBody>
          <a:bodyPr wrap="square" lIns="91440" tIns="45720" rIns="91440" bIns="45720" rtlCol="0" anchor="t">
            <a:spAutoFit/>
          </a:bodyPr>
          <a:lstStyle/>
          <a:p>
            <a:r>
              <a:rPr lang="en-AU" sz="1400" b="1">
                <a:solidFill>
                  <a:srgbClr val="560100"/>
                </a:solidFill>
              </a:rPr>
              <a:t>Students at Educational Risk (SAER)</a:t>
            </a:r>
            <a:endParaRPr lang="en-AU" sz="1400"/>
          </a:p>
          <a:p>
            <a:endParaRPr lang="en-AU" sz="1100"/>
          </a:p>
          <a:p>
            <a:r>
              <a:rPr lang="en-AU" sz="1100"/>
              <a:t>During 2021 the SAER Team introduced regular Special Needs Support meetings for all Special Needs and Mainstream Education Assistants. Meeting content covered a variety of professional learning topics which were generated from the education assistants. The Positive Partnership Leader and the Autism Coach lead these information sessions.</a:t>
            </a:r>
          </a:p>
          <a:p>
            <a:endParaRPr lang="en-AU" sz="1100"/>
          </a:p>
          <a:p>
            <a:r>
              <a:rPr lang="en-AU" sz="1100"/>
              <a:t>In 2022 the SAER Team will increase membership to include a Special Needs Education assistant and the Gifted and Talented Leader. This team will work with teaching staff who have children at educational risk to support and provide strategies for individual students.</a:t>
            </a:r>
          </a:p>
          <a:p>
            <a:endParaRPr lang="en-AU" sz="1100"/>
          </a:p>
          <a:p>
            <a:r>
              <a:rPr lang="en-AU" sz="1100"/>
              <a:t>Year level transition for SAER students in preparation for the following year were completed in Term 4, Week 9 to ensure a smooth transition for these cited students for the beginning of the 2022 school year.</a:t>
            </a:r>
          </a:p>
          <a:p>
            <a:endParaRPr lang="en-AU" sz="1100"/>
          </a:p>
          <a:p>
            <a:r>
              <a:rPr lang="en-AU" sz="1100"/>
              <a:t>Data provided from a wide suite of assessments has continued to be used to identify students who are requiring Literacy Support which has continued to be provided by a Literacy Support team. This program will operate three (3) days per week in 2022. A2O and Multi Lit programs will continue to support students in Year 2 to Year 5.</a:t>
            </a:r>
            <a:endParaRPr lang="en-AU" sz="1100">
              <a:ea typeface="Calibri"/>
              <a:cs typeface="Calibri"/>
            </a:endParaRPr>
          </a:p>
          <a:p>
            <a:endParaRPr lang="en-AU" sz="1100"/>
          </a:p>
          <a:p>
            <a:r>
              <a:rPr lang="en-AU" sz="1100"/>
              <a:t>School Psychologist allocation has been maintained due to ongoing needs of identified students across the school requiring access to this vital service.</a:t>
            </a:r>
          </a:p>
        </p:txBody>
      </p:sp>
    </p:spTree>
    <p:extLst>
      <p:ext uri="{BB962C8B-B14F-4D97-AF65-F5344CB8AC3E}">
        <p14:creationId xmlns:p14="http://schemas.microsoft.com/office/powerpoint/2010/main" val="2809636295"/>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0C9F9-9FD3-7D47-B9BF-2EA65CEBD26F}"/>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4049EB49-D567-DB4F-823B-46510E39AF7C}"/>
              </a:ext>
            </a:extLst>
          </p:cNvPr>
          <p:cNvSpPr>
            <a:spLocks noGrp="1"/>
          </p:cNvSpPr>
          <p:nvPr>
            <p:ph type="sldNum" sz="quarter" idx="12"/>
          </p:nvPr>
        </p:nvSpPr>
        <p:spPr>
          <a:xfrm>
            <a:off x="7086597" y="6532854"/>
            <a:ext cx="2057400" cy="365125"/>
          </a:xfrm>
          <a:noFill/>
        </p:spPr>
        <p:txBody>
          <a:bodyPr/>
          <a:lstStyle/>
          <a:p>
            <a:fld id="{C2E4F1FB-0E5A-CC4C-9ABE-313091DA0A26}" type="slidenum">
              <a:rPr lang="en-US" smtClean="0">
                <a:solidFill>
                  <a:schemeClr val="bg1">
                    <a:lumMod val="85000"/>
                  </a:schemeClr>
                </a:solidFill>
              </a:rPr>
              <a:t>26</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FD2FCBA4-8828-8141-A894-E9E161E5AB16}"/>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8B2E14-C248-4C76-B553-519A540137FE}"/>
              </a:ext>
            </a:extLst>
          </p:cNvPr>
          <p:cNvSpPr txBox="1"/>
          <p:nvPr/>
        </p:nvSpPr>
        <p:spPr>
          <a:xfrm>
            <a:off x="176348" y="467090"/>
            <a:ext cx="3186284" cy="6063198"/>
          </a:xfrm>
          <a:prstGeom prst="rect">
            <a:avLst/>
          </a:prstGeom>
          <a:solidFill>
            <a:schemeClr val="bg1"/>
          </a:solidFill>
        </p:spPr>
        <p:txBody>
          <a:bodyPr wrap="square" numCol="1" spcCol="180000" rtlCol="0">
            <a:spAutoFit/>
          </a:bodyPr>
          <a:lstStyle/>
          <a:p>
            <a:pPr algn="just"/>
            <a:r>
              <a:rPr lang="en-AU" sz="1400" b="1">
                <a:solidFill>
                  <a:srgbClr val="560100"/>
                </a:solidFill>
              </a:rPr>
              <a:t>Gifted and Talented</a:t>
            </a:r>
            <a:endParaRPr lang="en-GB" sz="1400">
              <a:ea typeface="+mn-lt"/>
              <a:cs typeface="+mn-lt"/>
            </a:endParaRPr>
          </a:p>
          <a:p>
            <a:pPr marL="0" indent="0" algn="just">
              <a:buNone/>
            </a:pPr>
            <a:endParaRPr lang="en-GB" sz="1100">
              <a:ea typeface="+mn-lt"/>
              <a:cs typeface="+mn-lt"/>
            </a:endParaRPr>
          </a:p>
          <a:p>
            <a:pPr marL="0" indent="0">
              <a:buNone/>
            </a:pPr>
            <a:r>
              <a:rPr lang="en-GB" sz="1100">
                <a:ea typeface="+mn-lt"/>
                <a:cs typeface="+mn-lt"/>
              </a:rPr>
              <a:t>Gifted &amp; Talented Students demonstrate an aptitude for Critical and Creative Thinking. These students learn concepts quickly and their learning needs are met through ongoing extension and enrichment through acceleration of the curriculum.</a:t>
            </a:r>
          </a:p>
          <a:p>
            <a:pPr marL="0" indent="0">
              <a:buNone/>
            </a:pPr>
            <a:endParaRPr lang="en-US" sz="1100">
              <a:cs typeface="Calibri" panose="020F0502020204030204"/>
            </a:endParaRPr>
          </a:p>
          <a:p>
            <a:r>
              <a:rPr lang="en-GB" sz="1100">
                <a:cs typeface="Calibri" panose="020F0502020204030204"/>
              </a:rPr>
              <a:t>A School Business Plan (2019-2021) focus was on developing Gifted and Talented programs within the school. Identified Gifted &amp; Talented Year 5 students took part in a withdrawal specialist program in 2021, known as the </a:t>
            </a:r>
            <a:r>
              <a:rPr lang="en-GB" sz="1100">
                <a:ea typeface="+mn-lt"/>
                <a:cs typeface="+mn-lt"/>
              </a:rPr>
              <a:t>Burrendah's Rigorous Academic Classroom Extension (</a:t>
            </a:r>
            <a:r>
              <a:rPr lang="en-GB" sz="1100">
                <a:cs typeface="Calibri" panose="020F0502020204030204"/>
              </a:rPr>
              <a:t>BRACE</a:t>
            </a:r>
            <a:r>
              <a:rPr lang="en-GB" sz="1100">
                <a:ea typeface="+mn-lt"/>
                <a:cs typeface="+mn-lt"/>
              </a:rPr>
              <a:t>)</a:t>
            </a:r>
            <a:r>
              <a:rPr lang="en-GB" sz="1100">
                <a:cs typeface="Calibri" panose="020F0502020204030204"/>
              </a:rPr>
              <a:t> Program. The BRACE Program develops student's understandings of what critical and creative thinking is and provides students with the tools and strategies to develop these higher order thinking skills.</a:t>
            </a:r>
          </a:p>
          <a:p>
            <a:pPr marL="0" indent="0">
              <a:buNone/>
            </a:pPr>
            <a:endParaRPr lang="en-GB" sz="1100">
              <a:cs typeface="Calibri" panose="020F0502020204030204"/>
            </a:endParaRPr>
          </a:p>
          <a:p>
            <a:pPr marL="0" indent="0">
              <a:buNone/>
            </a:pPr>
            <a:r>
              <a:rPr lang="en-GB" sz="1100">
                <a:cs typeface="Calibri" panose="020F0502020204030204"/>
              </a:rPr>
              <a:t>BRACE provides opportunities for students to develop autonomy by means of an in-depth investigation and showcase.  The first part of the course, students practised higher order thinking skills; such as, Blooms Questioning, 6 Thinking Hats, Decision Making Matrix, and problem solving; applying these skills to identify themselves as learners. This set their personal growth in motion, enhanced by collaborating and communicating with their like-minded peers.</a:t>
            </a:r>
          </a:p>
          <a:p>
            <a:pPr marL="0" indent="0">
              <a:buNone/>
            </a:pPr>
            <a:endParaRPr lang="en-GB" sz="1100">
              <a:cs typeface="Calibri" panose="020F0502020204030204"/>
            </a:endParaRPr>
          </a:p>
          <a:p>
            <a:pPr marL="0" indent="0">
              <a:buFont typeface="Arial" panose="020B0604020202020204" pitchFamily="34" charset="0"/>
              <a:buNone/>
            </a:pPr>
            <a:r>
              <a:rPr lang="en-GB" sz="1100">
                <a:ea typeface="+mn-lt"/>
                <a:cs typeface="+mn-lt"/>
              </a:rPr>
              <a:t>The second part of the course was known as 'Night of the Inventions'. Students applied the tools and strategies they had learned in the first</a:t>
            </a:r>
          </a:p>
        </p:txBody>
      </p:sp>
      <p:sp>
        <p:nvSpPr>
          <p:cNvPr id="3" name="Rectangle 2">
            <a:extLst>
              <a:ext uri="{FF2B5EF4-FFF2-40B4-BE49-F238E27FC236}">
                <a16:creationId xmlns:a16="http://schemas.microsoft.com/office/drawing/2014/main" id="{D5B07807-D0B6-C842-BA3E-404DD58C5585}"/>
              </a:ext>
            </a:extLst>
          </p:cNvPr>
          <p:cNvSpPr/>
          <p:nvPr/>
        </p:nvSpPr>
        <p:spPr>
          <a:xfrm>
            <a:off x="3362632" y="844724"/>
            <a:ext cx="3186284" cy="5170646"/>
          </a:xfrm>
          <a:prstGeom prst="rect">
            <a:avLst/>
          </a:prstGeom>
        </p:spPr>
        <p:txBody>
          <a:bodyPr wrap="square" lIns="91440" tIns="45720" rIns="91440" bIns="45720" anchor="t">
            <a:spAutoFit/>
          </a:bodyPr>
          <a:lstStyle/>
          <a:p>
            <a:r>
              <a:rPr lang="en-GB" sz="1100">
                <a:ea typeface="+mn-lt"/>
                <a:cs typeface="+mn-lt"/>
              </a:rPr>
              <a:t>part of the course by selecting an interest-based invention using STEM as their framework. </a:t>
            </a:r>
          </a:p>
          <a:p>
            <a:endParaRPr lang="en-GB" sz="1100">
              <a:cs typeface="Calibri"/>
            </a:endParaRPr>
          </a:p>
          <a:p>
            <a:r>
              <a:rPr lang="en-GB" sz="1100">
                <a:cs typeface="Calibri"/>
              </a:rPr>
              <a:t>Students embarked on an in-depth investigation of their chosen invention. They identified, explored and organised their ideas using a Timeline and Mind Map. Ideas, possibilities and actions were generated through a display of a Dinner Party and a creative Invent-o-Riddle. Thinking was reflected and evaluated using the 6 Thinking Hats as a framework. This learning was displayed on a Learning Centre, complete with souvenirs, such as, fridge magnets and bookmarks. On the night itself, students dressed as the inventor of their invention and provided higher order questions for their audience to actively engage with the presenters.</a:t>
            </a:r>
          </a:p>
          <a:p>
            <a:endParaRPr lang="en-GB" sz="1100">
              <a:cs typeface="Calibri"/>
            </a:endParaRPr>
          </a:p>
          <a:p>
            <a:r>
              <a:rPr lang="en-GB" sz="1100">
                <a:cs typeface="Calibri"/>
              </a:rPr>
              <a:t>Feedback was sourced from community members who attended the showcase and supported the students throughout the BRACE Program. The recommendation was for the BRACE program to continue due to students being challenged to reach their potential using higher order thinking.</a:t>
            </a:r>
          </a:p>
          <a:p>
            <a:endParaRPr lang="en-GB" sz="1100">
              <a:cs typeface="Calibri"/>
            </a:endParaRPr>
          </a:p>
          <a:p>
            <a:r>
              <a:rPr lang="en-GB" sz="1100">
                <a:cs typeface="Calibri"/>
              </a:rPr>
              <a:t>Assessment and reporting is aligned to the Critical and Creative Thinking General Capabilities in the Western Australian Curriculum. All BRACE students received a report and certificate to acknowledge their progress and participation in this Gifted and Talented program.</a:t>
            </a:r>
          </a:p>
        </p:txBody>
      </p:sp>
      <p:pic>
        <p:nvPicPr>
          <p:cNvPr id="8" name="Picture 7">
            <a:extLst>
              <a:ext uri="{FF2B5EF4-FFF2-40B4-BE49-F238E27FC236}">
                <a16:creationId xmlns:a16="http://schemas.microsoft.com/office/drawing/2014/main" id="{FF6A1BDC-DAB0-CD49-ACA3-8F881563DA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18659" y="279114"/>
            <a:ext cx="2525338" cy="6299771"/>
          </a:xfrm>
          <a:prstGeom prst="rect">
            <a:avLst/>
          </a:prstGeom>
        </p:spPr>
      </p:pic>
    </p:spTree>
    <p:extLst>
      <p:ext uri="{BB962C8B-B14F-4D97-AF65-F5344CB8AC3E}">
        <p14:creationId xmlns:p14="http://schemas.microsoft.com/office/powerpoint/2010/main" val="1231668457"/>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grass, outdoor, outdoor object, blue&#10;&#10;Description automatically generated">
            <a:extLst>
              <a:ext uri="{FF2B5EF4-FFF2-40B4-BE49-F238E27FC236}">
                <a16:creationId xmlns:a16="http://schemas.microsoft.com/office/drawing/2014/main" id="{479C4BDE-B58C-B249-B5F2-20755D9067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42372" y="899421"/>
            <a:ext cx="6840929" cy="5156186"/>
          </a:xfrm>
          <a:prstGeom prst="rect">
            <a:avLst/>
          </a:prstGeom>
        </p:spPr>
      </p:pic>
      <p:sp>
        <p:nvSpPr>
          <p:cNvPr id="10" name="Rectangle 9">
            <a:extLst>
              <a:ext uri="{FF2B5EF4-FFF2-40B4-BE49-F238E27FC236}">
                <a16:creationId xmlns:a16="http://schemas.microsoft.com/office/drawing/2014/main" id="{A321A7A1-A7A0-364D-980B-0A0C1AF12AE4}"/>
              </a:ext>
            </a:extLst>
          </p:cNvPr>
          <p:cNvSpPr/>
          <p:nvPr/>
        </p:nvSpPr>
        <p:spPr>
          <a:xfrm>
            <a:off x="0" y="6561508"/>
            <a:ext cx="9144000"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A411469E-01B7-2B42-9200-E945E06B65DA}"/>
              </a:ext>
            </a:extLst>
          </p:cNvPr>
          <p:cNvSpPr>
            <a:spLocks noGrp="1"/>
          </p:cNvSpPr>
          <p:nvPr>
            <p:ph type="sldNum" sz="quarter" idx="12"/>
          </p:nvPr>
        </p:nvSpPr>
        <p:spPr>
          <a:xfrm>
            <a:off x="6946627" y="6532854"/>
            <a:ext cx="2057400" cy="365125"/>
          </a:xfrm>
          <a:noFill/>
        </p:spPr>
        <p:txBody>
          <a:bodyPr/>
          <a:lstStyle/>
          <a:p>
            <a:fld id="{C2E4F1FB-0E5A-CC4C-9ABE-313091DA0A26}" type="slidenum">
              <a:rPr lang="en-US" smtClean="0">
                <a:solidFill>
                  <a:schemeClr val="bg1">
                    <a:lumMod val="85000"/>
                  </a:schemeClr>
                </a:solidFill>
              </a:rPr>
              <a:t>27</a:t>
            </a:fld>
            <a:endParaRPr lang="en-US">
              <a:solidFill>
                <a:schemeClr val="bg1">
                  <a:lumMod val="85000"/>
                </a:schemeClr>
              </a:solidFill>
            </a:endParaRPr>
          </a:p>
        </p:txBody>
      </p:sp>
      <p:sp>
        <p:nvSpPr>
          <p:cNvPr id="13" name="Rectangle 12">
            <a:extLst>
              <a:ext uri="{FF2B5EF4-FFF2-40B4-BE49-F238E27FC236}">
                <a16:creationId xmlns:a16="http://schemas.microsoft.com/office/drawing/2014/main" id="{58B103C4-330E-7742-83A7-64CD72C0A416}"/>
              </a:ext>
            </a:extLst>
          </p:cNvPr>
          <p:cNvSpPr/>
          <p:nvPr/>
        </p:nvSpPr>
        <p:spPr>
          <a:xfrm>
            <a:off x="1" y="-1983"/>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FF5642-F6AA-4C91-94C7-ABE73BA18D3B}"/>
              </a:ext>
            </a:extLst>
          </p:cNvPr>
          <p:cNvSpPr txBox="1"/>
          <p:nvPr/>
        </p:nvSpPr>
        <p:spPr>
          <a:xfrm>
            <a:off x="5339578" y="535121"/>
            <a:ext cx="3486112" cy="5797100"/>
          </a:xfrm>
          <a:prstGeom prst="rect">
            <a:avLst/>
          </a:prstGeom>
          <a:solidFill>
            <a:schemeClr val="bg1"/>
          </a:solidFill>
        </p:spPr>
        <p:txBody>
          <a:bodyPr wrap="square" lIns="91440" tIns="45720" rIns="91440" bIns="45720" rtlCol="0" anchor="t">
            <a:spAutoFit/>
          </a:bodyPr>
          <a:lstStyle/>
          <a:p>
            <a:pPr algn="just">
              <a:lnSpc>
                <a:spcPct val="107000"/>
              </a:lnSpc>
              <a:spcAft>
                <a:spcPts val="800"/>
              </a:spcAft>
            </a:pPr>
            <a:r>
              <a:rPr lang="en-AU" sz="1400" b="1">
                <a:solidFill>
                  <a:srgbClr val="560100"/>
                </a:solidFill>
              </a:rPr>
              <a:t>Junior Physical Education</a:t>
            </a:r>
            <a:endParaRPr lang="en-AU" sz="1400">
              <a:solidFill>
                <a:srgbClr val="0E101A"/>
              </a:solidFill>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AU" sz="1100">
                <a:solidFill>
                  <a:srgbClr val="0E101A"/>
                </a:solidFill>
                <a:effectLst/>
                <a:latin typeface="Calibri"/>
                <a:ea typeface="Times New Roman" panose="02020603050405020304" pitchFamily="18" charset="0"/>
                <a:cs typeface="Calibri"/>
              </a:rPr>
              <a:t>The goal of the Junior Physical Education Program is to strive for all </a:t>
            </a:r>
            <a:r>
              <a:rPr lang="en-AU" sz="1100" err="1">
                <a:solidFill>
                  <a:srgbClr val="0E101A"/>
                </a:solidFill>
                <a:effectLst/>
                <a:latin typeface="Calibri"/>
                <a:ea typeface="Times New Roman" panose="02020603050405020304" pitchFamily="18" charset="0"/>
                <a:cs typeface="Calibri"/>
              </a:rPr>
              <a:t>Burrendah</a:t>
            </a:r>
            <a:r>
              <a:rPr lang="en-AU" sz="1100">
                <a:solidFill>
                  <a:srgbClr val="0E101A"/>
                </a:solidFill>
                <a:effectLst/>
                <a:latin typeface="Calibri"/>
                <a:ea typeface="Times New Roman" panose="02020603050405020304" pitchFamily="18" charset="0"/>
                <a:cs typeface="Calibri"/>
              </a:rPr>
              <a:t> </a:t>
            </a:r>
            <a:r>
              <a:rPr lang="en-AU" sz="1100">
                <a:solidFill>
                  <a:srgbClr val="0E101A"/>
                </a:solidFill>
                <a:latin typeface="Calibri"/>
                <a:ea typeface="Times New Roman" panose="02020603050405020304" pitchFamily="18" charset="0"/>
                <a:cs typeface="Calibri"/>
              </a:rPr>
              <a:t>Primary School</a:t>
            </a:r>
            <a:r>
              <a:rPr lang="en-AU" sz="1100">
                <a:solidFill>
                  <a:srgbClr val="0E101A"/>
                </a:solidFill>
                <a:effectLst/>
                <a:latin typeface="Calibri"/>
                <a:ea typeface="Times New Roman" panose="02020603050405020304" pitchFamily="18" charset="0"/>
                <a:cs typeface="Calibri"/>
              </a:rPr>
              <a:t> students to become competent in the 22 fundamental movement skills by the end of Year 3. In the subsequent years of schooling (Year 1 and 2), the PE program is geared towards the consolidation of the key skills taught in the Foundation and Pre-Primary years of schooling. </a:t>
            </a:r>
            <a:endParaRPr lang="en-US" sz="1100">
              <a:effectLst/>
              <a:latin typeface="Times New Roman"/>
              <a:ea typeface="Calibri" panose="020F0502020204030204" pitchFamily="34" charset="0"/>
              <a:cs typeface="Calibri"/>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The Junior Physical Education program in 2021 saw the continuation of a modified Perceptual Motor Program (PMP) for all Pre-Primary students. The program explored a range of fundamental movement skills such as running, jumping, balancing, climbing, rolling, throwing and catching. The success of the program was reliant upon the assistance of Year 4 students mentoring the Pre-Primary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The timetabled 15-minute block of Daily Fitness, in addition to 55 minutes of Physical Education, each week has enormously benefitted the continual improvement of these core skills in our Year 1 and 2 students. There was also a particular focus on building the overall cardiovascular fitness of the students by incorporating the Beep test and Endurance running into the PE and Daily Fitness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Junior Physical Education lessons included an explicit teaching approach using the Playing with Purpose and Games Sense to Sports Literacy Pedagogy. Body Management, Locomotor and Object Control skills were the key focus areas in the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481998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kid swinging a baseball bat&#10;&#10;Description automatically generated with medium confidence">
            <a:extLst>
              <a:ext uri="{FF2B5EF4-FFF2-40B4-BE49-F238E27FC236}">
                <a16:creationId xmlns:a16="http://schemas.microsoft.com/office/drawing/2014/main" id="{D1A21AF5-1551-B945-9DC0-7964560829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82578"/>
            <a:ext cx="9143997" cy="6675422"/>
          </a:xfrm>
          <a:prstGeom prst="rect">
            <a:avLst/>
          </a:prstGeom>
        </p:spPr>
      </p:pic>
      <p:sp>
        <p:nvSpPr>
          <p:cNvPr id="6" name="Rectangle 5">
            <a:extLst>
              <a:ext uri="{FF2B5EF4-FFF2-40B4-BE49-F238E27FC236}">
                <a16:creationId xmlns:a16="http://schemas.microsoft.com/office/drawing/2014/main" id="{F31FD3D4-4810-0F42-B550-5924B5D8FB46}"/>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F9E4B58E-FA28-8A48-B5AE-86C66E7B3119}"/>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28</a:t>
            </a:fld>
            <a:endParaRPr lang="en-US">
              <a:solidFill>
                <a:schemeClr val="bg1">
                  <a:lumMod val="85000"/>
                </a:schemeClr>
              </a:solidFill>
            </a:endParaRPr>
          </a:p>
        </p:txBody>
      </p:sp>
      <p:sp>
        <p:nvSpPr>
          <p:cNvPr id="8" name="Rectangle 7">
            <a:extLst>
              <a:ext uri="{FF2B5EF4-FFF2-40B4-BE49-F238E27FC236}">
                <a16:creationId xmlns:a16="http://schemas.microsoft.com/office/drawing/2014/main" id="{F8070693-7FF7-7F41-9178-8981CA7751E9}"/>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D3488E-0353-E542-8817-7F0F92CFB25F}"/>
              </a:ext>
            </a:extLst>
          </p:cNvPr>
          <p:cNvSpPr/>
          <p:nvPr/>
        </p:nvSpPr>
        <p:spPr>
          <a:xfrm>
            <a:off x="246797" y="-9831"/>
            <a:ext cx="3834527" cy="52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ct val="107000"/>
              </a:lnSpc>
              <a:spcAft>
                <a:spcPts val="800"/>
              </a:spcAft>
            </a:pPr>
            <a:r>
              <a:rPr lang="en-AU" sz="1400" b="1">
                <a:solidFill>
                  <a:srgbClr val="560100"/>
                </a:solidFill>
              </a:rPr>
              <a:t>Junior Physical Education Highlights 2021</a:t>
            </a:r>
            <a:endPar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pPr>
            <a:r>
              <a:rPr lang="en-AU" sz="1100">
                <a:solidFill>
                  <a:srgbClr val="0E101A"/>
                </a:solidFill>
                <a:effectLst/>
                <a:latin typeface="Calibri"/>
                <a:ea typeface="Times New Roman" panose="02020603050405020304" pitchFamily="18" charset="0"/>
                <a:cs typeface="Calibri"/>
              </a:rPr>
              <a:t>The </a:t>
            </a:r>
            <a:r>
              <a:rPr lang="en-AU" sz="1100">
                <a:solidFill>
                  <a:srgbClr val="0E101A"/>
                </a:solidFill>
                <a:latin typeface="Calibri"/>
                <a:ea typeface="Times New Roman" panose="02020603050405020304" pitchFamily="18" charset="0"/>
                <a:cs typeface="Calibri"/>
              </a:rPr>
              <a:t>Junior Physical Education</a:t>
            </a:r>
            <a:r>
              <a:rPr lang="en-AU" sz="1100">
                <a:solidFill>
                  <a:srgbClr val="0E101A"/>
                </a:solidFill>
                <a:effectLst/>
                <a:latin typeface="Calibri"/>
                <a:ea typeface="Times New Roman" panose="02020603050405020304" pitchFamily="18" charset="0"/>
                <a:cs typeface="Calibri"/>
              </a:rPr>
              <a:t> program was again a successful recipient of the Sporting Schools Grants, which continued to expose students to a wide variety of sports this year, which included Volleyball, Tennis, Hockey and Tee-ball.</a:t>
            </a:r>
            <a:endParaRPr lang="en-US" sz="1100">
              <a:effectLst/>
              <a:latin typeface="Times New Roman"/>
              <a:ea typeface="Calibri" panose="020F0502020204030204" pitchFamily="34" charset="0"/>
              <a:cs typeface="Calibri"/>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Athletics season was again a highlight in Term 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rgbClr val="0E101A"/>
                </a:solidFill>
                <a:effectLst/>
                <a:latin typeface="Calibri"/>
                <a:ea typeface="Times New Roman" panose="02020603050405020304" pitchFamily="18" charset="0"/>
                <a:cs typeface="Calibri"/>
              </a:rPr>
              <a:t>The support of the wider school community and </a:t>
            </a:r>
            <a:r>
              <a:rPr lang="en-AU" sz="1100" err="1">
                <a:solidFill>
                  <a:srgbClr val="0E101A"/>
                </a:solidFill>
                <a:effectLst/>
                <a:latin typeface="Calibri"/>
                <a:ea typeface="Times New Roman" panose="02020603050405020304" pitchFamily="18" charset="0"/>
                <a:cs typeface="Calibri"/>
              </a:rPr>
              <a:t>Burrendah</a:t>
            </a:r>
            <a:r>
              <a:rPr lang="en-AU" sz="1100">
                <a:solidFill>
                  <a:srgbClr val="0E101A"/>
                </a:solidFill>
                <a:effectLst/>
                <a:latin typeface="Calibri"/>
                <a:ea typeface="Times New Roman" panose="02020603050405020304" pitchFamily="18" charset="0"/>
                <a:cs typeface="Calibri"/>
              </a:rPr>
              <a:t> </a:t>
            </a:r>
            <a:r>
              <a:rPr lang="en-AU" sz="1100">
                <a:solidFill>
                  <a:srgbClr val="0E101A"/>
                </a:solidFill>
                <a:latin typeface="Calibri"/>
                <a:ea typeface="Times New Roman" panose="02020603050405020304" pitchFamily="18" charset="0"/>
                <a:cs typeface="Calibri"/>
              </a:rPr>
              <a:t>Primary School</a:t>
            </a:r>
            <a:r>
              <a:rPr lang="en-AU" sz="1100">
                <a:solidFill>
                  <a:srgbClr val="0E101A"/>
                </a:solidFill>
                <a:effectLst/>
                <a:latin typeface="Calibri"/>
                <a:ea typeface="Times New Roman" panose="02020603050405020304" pitchFamily="18" charset="0"/>
                <a:cs typeface="Calibri"/>
              </a:rPr>
              <a:t> Year 6 students helping on the day continues to be extremely valuable and welcomed. </a:t>
            </a:r>
            <a:endParaRPr lang="en-US" sz="1100">
              <a:effectLst/>
              <a:latin typeface="Times New Roman"/>
              <a:ea typeface="Calibri" panose="020F0502020204030204" pitchFamily="34" charset="0"/>
              <a:cs typeface="Calibri"/>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NAIDOC Week was the celebration of Aboriginal and Torres Strait Islander cultures. Students played games and participated in various activities that extended across warm-ups, strengthening, running, throwing, catching and tracking.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Continuation of the Year 11 Community Links Program and the Year 12 Work Experience program, where WSHS students worked with Burrendah PS students assisting in skill development activities and </a:t>
            </a:r>
            <a:r>
              <a:rPr lang="en-AU" sz="1100">
                <a:solidFill>
                  <a:srgbClr val="0E101A"/>
                </a:solidFill>
                <a:effectLst/>
                <a:ea typeface="Times New Roman" panose="02020603050405020304" pitchFamily="18" charset="0"/>
                <a:cs typeface="Calibri" panose="020F0502020204030204" pitchFamily="34" charset="0"/>
              </a:rPr>
              <a:t>umpiring</a:t>
            </a: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 modified games.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a:solidFill>
                  <a:srgbClr val="0E101A"/>
                </a:solidFill>
                <a:effectLst/>
                <a:latin typeface="Calibri" panose="020F0502020204030204" pitchFamily="34" charset="0"/>
                <a:ea typeface="Times New Roman" panose="02020603050405020304" pitchFamily="18" charset="0"/>
                <a:cs typeface="Calibri" panose="020F0502020204030204" pitchFamily="34" charset="0"/>
              </a:rPr>
              <a:t>Your Move Canning, is a program aimed at helping students to get active by walking, scooting and riding to school. Burrendah PS was a recipient of a grant from the Department of Transport, which enabled Year 2 students to participate in a series of bike education lessons provided by People on Bicycles.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104703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5BEA99A4-A479-FD49-A8AE-B19F2FDD4C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788"/>
            <a:ext cx="9144000" cy="6854423"/>
          </a:xfrm>
          <a:prstGeom prst="rect">
            <a:avLst/>
          </a:prstGeom>
        </p:spPr>
      </p:pic>
      <p:sp>
        <p:nvSpPr>
          <p:cNvPr id="5" name="Slide Number Placeholder 4"/>
          <p:cNvSpPr>
            <a:spLocks noGrp="1"/>
          </p:cNvSpPr>
          <p:nvPr>
            <p:ph type="sldNum" sz="quarter" idx="12"/>
          </p:nvPr>
        </p:nvSpPr>
        <p:spPr/>
        <p:txBody>
          <a:bodyPr/>
          <a:lstStyle/>
          <a:p>
            <a:fld id="{C2E4F1FB-0E5A-CC4C-9ABE-313091DA0A26}" type="slidenum">
              <a:rPr lang="en-US" smtClean="0"/>
              <a:t>29</a:t>
            </a:fld>
            <a:endParaRPr lang="en-US"/>
          </a:p>
        </p:txBody>
      </p:sp>
      <p:sp>
        <p:nvSpPr>
          <p:cNvPr id="6" name="Rectangle 5">
            <a:extLst>
              <a:ext uri="{FF2B5EF4-FFF2-40B4-BE49-F238E27FC236}">
                <a16:creationId xmlns:a16="http://schemas.microsoft.com/office/drawing/2014/main" id="{0D8522EC-0EA7-E748-AF68-D36BCDCC0617}"/>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4F2ED506-EA38-2949-9C1F-0CB1B88AB31B}"/>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29</a:t>
            </a:fld>
            <a:endParaRPr lang="en-US">
              <a:solidFill>
                <a:schemeClr val="bg1">
                  <a:lumMod val="85000"/>
                </a:schemeClr>
              </a:solidFill>
            </a:endParaRPr>
          </a:p>
        </p:txBody>
      </p:sp>
      <p:sp>
        <p:nvSpPr>
          <p:cNvPr id="8" name="Rectangle 7">
            <a:extLst>
              <a:ext uri="{FF2B5EF4-FFF2-40B4-BE49-F238E27FC236}">
                <a16:creationId xmlns:a16="http://schemas.microsoft.com/office/drawing/2014/main" id="{4E6953B3-C899-2748-AEC4-F2C6E2EB71D5}"/>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8AF861-F6FB-453D-936E-4EB1031EE17D}"/>
              </a:ext>
            </a:extLst>
          </p:cNvPr>
          <p:cNvSpPr txBox="1"/>
          <p:nvPr/>
        </p:nvSpPr>
        <p:spPr>
          <a:xfrm>
            <a:off x="4807974" y="-9232"/>
            <a:ext cx="4095612" cy="6382407"/>
          </a:xfrm>
          <a:prstGeom prst="rect">
            <a:avLst/>
          </a:prstGeom>
          <a:solidFill>
            <a:schemeClr val="bg1"/>
          </a:solidFill>
          <a:ln>
            <a:noFill/>
          </a:ln>
        </p:spPr>
        <p:txBody>
          <a:bodyPr wrap="square" lIns="216000" tIns="216000" rIns="216000" bIns="180000" numCol="1" spcCol="108000" rtlCol="0" anchor="t">
            <a:spAutoFit/>
          </a:bodyPr>
          <a:lstStyle/>
          <a:p>
            <a:pPr>
              <a:lnSpc>
                <a:spcPct val="107000"/>
              </a:lnSpc>
            </a:pPr>
            <a:r>
              <a:rPr lang="en-AU" sz="1400" b="1">
                <a:solidFill>
                  <a:srgbClr val="560100"/>
                </a:solidFill>
              </a:rPr>
              <a:t>Senior Physical Education</a:t>
            </a:r>
            <a:endParaRPr lang="en-AU" sz="1400"/>
          </a:p>
          <a:p>
            <a:pPr>
              <a:lnSpc>
                <a:spcPct val="107000"/>
              </a:lnSpc>
            </a:pPr>
            <a:endParaRPr lang="en-AU" sz="1100">
              <a:effectLst/>
              <a:ea typeface="Calibri" panose="020F0502020204030204" pitchFamily="34" charset="0"/>
              <a:cs typeface="Times New Roman" panose="02020603050405020304" pitchFamily="18" charset="0"/>
            </a:endParaRPr>
          </a:p>
          <a:p>
            <a:pPr>
              <a:lnSpc>
                <a:spcPct val="107000"/>
              </a:lnSpc>
            </a:pPr>
            <a:r>
              <a:rPr lang="en-AU" sz="1100">
                <a:effectLst/>
                <a:ea typeface="Calibri"/>
                <a:cs typeface="Times New Roman"/>
              </a:rPr>
              <a:t>The Senior Physical Education Program provides all students in </a:t>
            </a:r>
            <a:r>
              <a:rPr lang="en-AU" sz="1100">
                <a:ea typeface="Calibri"/>
                <a:cs typeface="Times New Roman"/>
              </a:rPr>
              <a:t>Years</a:t>
            </a:r>
            <a:r>
              <a:rPr lang="en-AU" sz="1100">
                <a:effectLst/>
                <a:ea typeface="Calibri"/>
                <a:cs typeface="Times New Roman"/>
              </a:rPr>
              <a:t> 3, 4, 5 and 6 the opportunity to develop greater proficiency of movement across a range of skills and apply them with confidence and competence in a variety of physical activities. They combine skills to create movement patterns and apply strategies to achieve outcomes that broaden their knowledge of the benefits of physical activity in relation to health and </a:t>
            </a:r>
            <a:r>
              <a:rPr lang="en-AU" sz="1100">
                <a:ea typeface="Calibri"/>
                <a:cs typeface="Times New Roman"/>
              </a:rPr>
              <a:t>well-being</a:t>
            </a:r>
            <a:r>
              <a:rPr lang="en-AU" sz="1100">
                <a:effectLst/>
                <a:ea typeface="Calibri"/>
                <a:cs typeface="Times New Roman"/>
              </a:rPr>
              <a:t>. The students are taught to include others and how to recognise the consequences of personal and team actions. They are encouraged to be more physically active and develop their understanding of fitness and goal setting.</a:t>
            </a:r>
          </a:p>
          <a:p>
            <a:pPr>
              <a:lnSpc>
                <a:spcPct val="107000"/>
              </a:lnSpc>
            </a:pPr>
            <a:endParaRPr lang="en-US"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a:cs typeface="Times New Roman"/>
              </a:rPr>
              <a:t>Senior students were able to start the year facing many challenges during the Year Six Sport and Recreation Camp at Point Walter. They had to build a raft</a:t>
            </a:r>
            <a:r>
              <a:rPr lang="en-AU" sz="1100">
                <a:ea typeface="Calibri"/>
                <a:cs typeface="Times New Roman"/>
              </a:rPr>
              <a:t>,</a:t>
            </a:r>
            <a:r>
              <a:rPr lang="en-AU" sz="1100">
                <a:effectLst/>
                <a:ea typeface="Calibri"/>
                <a:cs typeface="Times New Roman"/>
              </a:rPr>
              <a:t> from planks of wood, ropes and plastic containers, that would float on the river and support their team of eight people, while successfully navigating a racecourse with paddles, against the opposing team. The students were asked to take a leap of faith off the flying fox tower, climb to the top of a very high frame on a log and chain structure</a:t>
            </a:r>
            <a:r>
              <a:rPr lang="en-AU" sz="1100">
                <a:ea typeface="Calibri"/>
                <a:cs typeface="Times New Roman"/>
              </a:rPr>
              <a:t>,</a:t>
            </a:r>
            <a:r>
              <a:rPr lang="en-AU" sz="1100">
                <a:effectLst/>
                <a:ea typeface="Calibri"/>
                <a:cs typeface="Times New Roman"/>
              </a:rPr>
              <a:t> and then let go, to be lowered to the ground in their harness. They fired arrows, paddled canoes, flew kites and worked together to solve problems in the pool, on the orienteering course and team puzzles. It provided the opportunity for this cohort to develop leadership </a:t>
            </a:r>
            <a:r>
              <a:rPr lang="en-AU" sz="1100">
                <a:ea typeface="Calibri"/>
                <a:cs typeface="Times New Roman"/>
              </a:rPr>
              <a:t>and </a:t>
            </a:r>
            <a:r>
              <a:rPr lang="en-AU" sz="1100">
                <a:effectLst/>
                <a:ea typeface="Calibri"/>
                <a:cs typeface="Times New Roman"/>
              </a:rPr>
              <a:t>trust</a:t>
            </a:r>
            <a:r>
              <a:rPr lang="en-AU" sz="1100">
                <a:ea typeface="Calibri"/>
                <a:cs typeface="Times New Roman"/>
              </a:rPr>
              <a:t>, </a:t>
            </a:r>
            <a:r>
              <a:rPr lang="en-AU" sz="1100">
                <a:effectLst/>
                <a:ea typeface="Calibri"/>
                <a:cs typeface="Times New Roman"/>
              </a:rPr>
              <a:t>and collectively take responsibility for setting team goals and working together to achieve them. The Camp provided experiences that helped to prepare our senior students for the additional responsibilities they face in their final year of primary </a:t>
            </a:r>
            <a:r>
              <a:rPr lang="en-AU" sz="1100">
                <a:ea typeface="Calibri"/>
                <a:cs typeface="Times New Roman"/>
              </a:rPr>
              <a:t>s</a:t>
            </a:r>
            <a:r>
              <a:rPr lang="en-AU" sz="1100">
                <a:effectLst/>
                <a:ea typeface="Calibri"/>
                <a:cs typeface="Times New Roman"/>
              </a:rPr>
              <a:t>chool.</a:t>
            </a:r>
            <a:endParaRPr lang="en-US" sz="1100">
              <a:effectLst/>
              <a:ea typeface="Calibri"/>
              <a:cs typeface="Times New Roman"/>
            </a:endParaRPr>
          </a:p>
        </p:txBody>
      </p:sp>
    </p:spTree>
    <p:extLst>
      <p:ext uri="{BB962C8B-B14F-4D97-AF65-F5344CB8AC3E}">
        <p14:creationId xmlns:p14="http://schemas.microsoft.com/office/powerpoint/2010/main" val="184881469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2" y="3124176"/>
            <a:ext cx="2082552" cy="903814"/>
          </a:xfrm>
          <a:prstGeom prst="rect">
            <a:avLst/>
          </a:prstGeom>
        </p:spPr>
      </p:pic>
      <p:pic>
        <p:nvPicPr>
          <p:cNvPr id="8" name="Picture 7">
            <a:extLst>
              <a:ext uri="{FF2B5EF4-FFF2-40B4-BE49-F238E27FC236}">
                <a16:creationId xmlns:a16="http://schemas.microsoft.com/office/drawing/2014/main" id="{8908239B-5232-B242-ACFD-4940333D76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61253" cy="1991032"/>
          </a:xfrm>
          <a:prstGeom prst="rect">
            <a:avLst/>
          </a:prstGeom>
        </p:spPr>
      </p:pic>
      <p:sp>
        <p:nvSpPr>
          <p:cNvPr id="9" name="TextBox 8"/>
          <p:cNvSpPr txBox="1"/>
          <p:nvPr/>
        </p:nvSpPr>
        <p:spPr>
          <a:xfrm>
            <a:off x="2225864" y="510658"/>
            <a:ext cx="2710150" cy="1200329"/>
          </a:xfrm>
          <a:prstGeom prst="rect">
            <a:avLst/>
          </a:prstGeom>
          <a:noFill/>
        </p:spPr>
        <p:txBody>
          <a:bodyPr wrap="square" rtlCol="0">
            <a:spAutoFit/>
          </a:bodyPr>
          <a:lstStyle/>
          <a:p>
            <a:r>
              <a:rPr lang="en-US">
                <a:solidFill>
                  <a:schemeClr val="bg1"/>
                </a:solidFill>
              </a:rPr>
              <a:t>Message from the </a:t>
            </a:r>
          </a:p>
          <a:p>
            <a:r>
              <a:rPr lang="en-US" b="1">
                <a:solidFill>
                  <a:schemeClr val="bg1"/>
                </a:solidFill>
              </a:rPr>
              <a:t>Principal</a:t>
            </a:r>
          </a:p>
          <a:p>
            <a:pPr fontAlgn="base">
              <a:lnSpc>
                <a:spcPct val="150000"/>
              </a:lnSpc>
            </a:pPr>
            <a:r>
              <a:rPr lang="en-US" sz="1200" b="1" i="1">
                <a:solidFill>
                  <a:schemeClr val="bg1"/>
                </a:solidFill>
              </a:rPr>
              <a:t>Janine Kinninment</a:t>
            </a:r>
          </a:p>
          <a:p>
            <a:endParaRPr lang="en-US" b="1">
              <a:solidFill>
                <a:schemeClr val="bg1"/>
              </a:solidFill>
            </a:endParaRPr>
          </a:p>
        </p:txBody>
      </p:sp>
      <p:sp>
        <p:nvSpPr>
          <p:cNvPr id="5" name="TextBox 4"/>
          <p:cNvSpPr txBox="1"/>
          <p:nvPr/>
        </p:nvSpPr>
        <p:spPr>
          <a:xfrm>
            <a:off x="2225864" y="1867828"/>
            <a:ext cx="5573886" cy="707633"/>
          </a:xfrm>
          <a:prstGeom prst="rect">
            <a:avLst/>
          </a:prstGeom>
          <a:noFill/>
        </p:spPr>
        <p:txBody>
          <a:bodyPr wrap="square" rtlCol="0">
            <a:noAutofit/>
          </a:bodyPr>
          <a:lstStyle/>
          <a:p>
            <a:pPr>
              <a:lnSpc>
                <a:spcPts val="1880"/>
              </a:lnSpc>
              <a:spcAft>
                <a:spcPts val="600"/>
              </a:spcAft>
            </a:pPr>
            <a:r>
              <a:rPr lang="en-US" sz="1600" b="1" i="1">
                <a:solidFill>
                  <a:srgbClr val="00204D"/>
                </a:solidFill>
              </a:rPr>
              <a:t>Welcome to the Burrendah Primary School Annual Report. </a:t>
            </a:r>
            <a:br>
              <a:rPr lang="en-US" sz="1600" b="1" i="1">
                <a:solidFill>
                  <a:srgbClr val="00204D"/>
                </a:solidFill>
              </a:rPr>
            </a:br>
            <a:r>
              <a:rPr lang="en-US" sz="1600" b="1" i="1">
                <a:solidFill>
                  <a:srgbClr val="00204D"/>
                </a:solidFill>
              </a:rPr>
              <a:t>This report describes the schools achievements, activities </a:t>
            </a:r>
            <a:br>
              <a:rPr lang="en-US" sz="1600" b="1" i="1">
                <a:solidFill>
                  <a:srgbClr val="00204D"/>
                </a:solidFill>
              </a:rPr>
            </a:br>
            <a:r>
              <a:rPr lang="en-US" sz="1600" b="1" i="1">
                <a:solidFill>
                  <a:srgbClr val="00204D"/>
                </a:solidFill>
              </a:rPr>
              <a:t>and growth as a school community during the 2021 school year.</a:t>
            </a:r>
          </a:p>
        </p:txBody>
      </p:sp>
      <p:sp>
        <p:nvSpPr>
          <p:cNvPr id="7" name="TextBox 6"/>
          <p:cNvSpPr txBox="1"/>
          <p:nvPr/>
        </p:nvSpPr>
        <p:spPr>
          <a:xfrm>
            <a:off x="2225864" y="2819435"/>
            <a:ext cx="6588468" cy="3527907"/>
          </a:xfrm>
          <a:prstGeom prst="rect">
            <a:avLst/>
          </a:prstGeom>
          <a:noFill/>
        </p:spPr>
        <p:txBody>
          <a:bodyPr wrap="square" lIns="91440" tIns="45720" rIns="91440" bIns="45720" numCol="1" spcCol="360000" rtlCol="0" anchor="t">
            <a:noAutofit/>
          </a:bodyPr>
          <a:lstStyle/>
          <a:p>
            <a:pPr algn="just">
              <a:spcBef>
                <a:spcPts val="600"/>
              </a:spcBef>
            </a:pPr>
            <a:r>
              <a:rPr lang="en-US" sz="1000" kern="1200" dirty="0" err="1">
                <a:solidFill>
                  <a:srgbClr val="000000"/>
                </a:solidFill>
                <a:effectLst/>
                <a:ea typeface="Times New Roman" panose="02020603050405020304" pitchFamily="18" charset="0"/>
                <a:cs typeface="Times New Roman"/>
              </a:rPr>
              <a:t>Burrendah</a:t>
            </a:r>
            <a:r>
              <a:rPr lang="en-US" sz="1000" kern="1200" dirty="0">
                <a:solidFill>
                  <a:srgbClr val="000000"/>
                </a:solidFill>
                <a:effectLst/>
                <a:ea typeface="Times New Roman" panose="02020603050405020304" pitchFamily="18" charset="0"/>
                <a:cs typeface="Times New Roman"/>
              </a:rPr>
              <a:t> Primary School continued to provide quality education to our students despite the restrictions of the pandemic. Our school was </a:t>
            </a:r>
            <a:r>
              <a:rPr lang="en-US" sz="1000" dirty="0" err="1">
                <a:solidFill>
                  <a:srgbClr val="000000"/>
                </a:solidFill>
                <a:ea typeface="Times New Roman" panose="02020603050405020304" pitchFamily="18" charset="0"/>
                <a:cs typeface="Times New Roman"/>
              </a:rPr>
              <a:t>recognised</a:t>
            </a:r>
            <a:r>
              <a:rPr lang="en-US" sz="1000" kern="1200" dirty="0">
                <a:solidFill>
                  <a:srgbClr val="000000"/>
                </a:solidFill>
                <a:effectLst/>
                <a:ea typeface="Times New Roman" panose="02020603050405020304" pitchFamily="18" charset="0"/>
                <a:cs typeface="Times New Roman"/>
              </a:rPr>
              <a:t> as being a school of distinction in the WA Primary School Education Awards 2021</a:t>
            </a:r>
            <a:r>
              <a:rPr lang="en-US" sz="1000" dirty="0">
                <a:solidFill>
                  <a:srgbClr val="000000"/>
                </a:solidFill>
                <a:ea typeface="Times New Roman" panose="02020603050405020304" pitchFamily="18" charset="0"/>
                <a:cs typeface="Times New Roman"/>
              </a:rPr>
              <a:t>,</a:t>
            </a:r>
            <a:r>
              <a:rPr lang="en-US" sz="1000" kern="1200" dirty="0">
                <a:solidFill>
                  <a:srgbClr val="000000"/>
                </a:solidFill>
                <a:effectLst/>
                <a:ea typeface="Times New Roman" panose="02020603050405020304" pitchFamily="18" charset="0"/>
                <a:cs typeface="Times New Roman"/>
              </a:rPr>
              <a:t> being selected as a finalist, an outstanding outcome. Our continued successes are a result of the combined hard work and commitment of the students, parents, staff and our wider community.  </a:t>
            </a:r>
            <a:endParaRPr lang="en-US" sz="1000" dirty="0">
              <a:effectLst/>
              <a:ea typeface="Times New Roman" panose="02020603050405020304" pitchFamily="18" charset="0"/>
              <a:cs typeface="Times New Roman"/>
            </a:endParaRPr>
          </a:p>
          <a:p>
            <a:pPr algn="just">
              <a:spcBef>
                <a:spcPts val="600"/>
              </a:spcBef>
            </a:pPr>
            <a:r>
              <a:rPr lang="en-US" sz="1000" kern="1200" dirty="0">
                <a:solidFill>
                  <a:srgbClr val="000000"/>
                </a:solidFill>
                <a:effectLst/>
                <a:ea typeface="Times New Roman" panose="02020603050405020304" pitchFamily="18" charset="0"/>
                <a:cs typeface="Times New Roman"/>
              </a:rPr>
              <a:t>It was pleasing to see many COVID restrictions lifted as the year progressed.</a:t>
            </a:r>
            <a:r>
              <a:rPr lang="en-US" sz="1000" dirty="0">
                <a:solidFill>
                  <a:srgbClr val="000000"/>
                </a:solidFill>
                <a:ea typeface="Times New Roman" panose="02020603050405020304" pitchFamily="18" charset="0"/>
                <a:cs typeface="Times New Roman"/>
              </a:rPr>
              <a:t> </a:t>
            </a:r>
            <a:r>
              <a:rPr lang="en-US" sz="1000" kern="1200" dirty="0">
                <a:solidFill>
                  <a:srgbClr val="000000"/>
                </a:solidFill>
                <a:effectLst/>
                <a:ea typeface="Times New Roman" panose="02020603050405020304" pitchFamily="18" charset="0"/>
                <a:cs typeface="Times New Roman"/>
              </a:rPr>
              <a:t> This enabled a number of school events to occur such as open classrooms, assemblies, </a:t>
            </a:r>
            <a:r>
              <a:rPr lang="en-US" sz="1000" dirty="0">
                <a:solidFill>
                  <a:srgbClr val="000000"/>
                </a:solidFill>
                <a:ea typeface="Times New Roman" panose="02020603050405020304" pitchFamily="18" charset="0"/>
                <a:cs typeface="Times New Roman"/>
              </a:rPr>
              <a:t>graduation</a:t>
            </a:r>
            <a:r>
              <a:rPr lang="en-US" sz="1000" kern="1200" dirty="0">
                <a:solidFill>
                  <a:srgbClr val="000000"/>
                </a:solidFill>
                <a:effectLst/>
                <a:ea typeface="Times New Roman" panose="02020603050405020304" pitchFamily="18" charset="0"/>
                <a:cs typeface="Times New Roman"/>
              </a:rPr>
              <a:t>, evening </a:t>
            </a:r>
            <a:r>
              <a:rPr lang="en-US" sz="1000" dirty="0">
                <a:solidFill>
                  <a:srgbClr val="000000"/>
                </a:solidFill>
                <a:ea typeface="Times New Roman" panose="02020603050405020304" pitchFamily="18" charset="0"/>
                <a:cs typeface="Times New Roman"/>
              </a:rPr>
              <a:t>music</a:t>
            </a:r>
            <a:r>
              <a:rPr lang="en-US" sz="1000" kern="1200" dirty="0">
                <a:solidFill>
                  <a:srgbClr val="000000"/>
                </a:solidFill>
                <a:effectLst/>
                <a:ea typeface="Times New Roman" panose="02020603050405020304" pitchFamily="18" charset="0"/>
                <a:cs typeface="Times New Roman"/>
              </a:rPr>
              <a:t> celebrations and </a:t>
            </a:r>
            <a:r>
              <a:rPr lang="en-US" sz="1000" dirty="0" err="1">
                <a:solidFill>
                  <a:srgbClr val="000000"/>
                </a:solidFill>
                <a:ea typeface="Times New Roman" panose="02020603050405020304" pitchFamily="18" charset="0"/>
                <a:cs typeface="Times New Roman"/>
              </a:rPr>
              <a:t>EduDance</a:t>
            </a:r>
            <a:r>
              <a:rPr lang="en-US" sz="1000" kern="1200" dirty="0">
                <a:solidFill>
                  <a:srgbClr val="000000"/>
                </a:solidFill>
                <a:effectLst/>
                <a:ea typeface="Times New Roman" panose="02020603050405020304" pitchFamily="18" charset="0"/>
                <a:cs typeface="Times New Roman"/>
              </a:rPr>
              <a:t> concerts.</a:t>
            </a:r>
          </a:p>
          <a:p>
            <a:pPr algn="just">
              <a:spcBef>
                <a:spcPts val="600"/>
              </a:spcBef>
            </a:pPr>
            <a:r>
              <a:rPr lang="en-US" sz="1000" kern="1200" dirty="0">
                <a:solidFill>
                  <a:srgbClr val="000000"/>
                </a:solidFill>
                <a:effectLst/>
                <a:ea typeface="Times New Roman" panose="02020603050405020304" pitchFamily="18" charset="0"/>
                <a:cs typeface="Times New Roman"/>
              </a:rPr>
              <a:t>I would like to </a:t>
            </a:r>
            <a:r>
              <a:rPr lang="en-US" sz="1000" dirty="0" err="1">
                <a:solidFill>
                  <a:srgbClr val="000000"/>
                </a:solidFill>
                <a:ea typeface="Times New Roman" panose="02020603050405020304" pitchFamily="18" charset="0"/>
                <a:cs typeface="Times New Roman"/>
              </a:rPr>
              <a:t>recognise</a:t>
            </a:r>
            <a:r>
              <a:rPr lang="en-US" sz="1000" dirty="0">
                <a:solidFill>
                  <a:srgbClr val="000000"/>
                </a:solidFill>
                <a:ea typeface="Times New Roman" panose="02020603050405020304" pitchFamily="18" charset="0"/>
                <a:cs typeface="Times New Roman"/>
              </a:rPr>
              <a:t> </a:t>
            </a:r>
            <a:r>
              <a:rPr lang="en-US" sz="1000" kern="1200" dirty="0">
                <a:solidFill>
                  <a:srgbClr val="000000"/>
                </a:solidFill>
                <a:effectLst/>
                <a:ea typeface="Times New Roman" panose="02020603050405020304" pitchFamily="18" charset="0"/>
                <a:cs typeface="Times New Roman"/>
              </a:rPr>
              <a:t>the continued leadership of Board Chair</a:t>
            </a:r>
            <a:r>
              <a:rPr lang="en-US" sz="1000" dirty="0">
                <a:solidFill>
                  <a:srgbClr val="000000"/>
                </a:solidFill>
                <a:ea typeface="Times New Roman" panose="02020603050405020304" pitchFamily="18" charset="0"/>
                <a:cs typeface="Times New Roman"/>
              </a:rPr>
              <a:t>,</a:t>
            </a:r>
            <a:r>
              <a:rPr lang="en-US" sz="1000" kern="1200" dirty="0">
                <a:solidFill>
                  <a:srgbClr val="000000"/>
                </a:solidFill>
                <a:effectLst/>
                <a:ea typeface="Times New Roman" panose="02020603050405020304" pitchFamily="18" charset="0"/>
                <a:cs typeface="Times New Roman"/>
              </a:rPr>
              <a:t> Brad Warburton. His knowledge and expertise</a:t>
            </a:r>
            <a:r>
              <a:rPr lang="en-US" sz="1000" dirty="0">
                <a:solidFill>
                  <a:srgbClr val="000000"/>
                </a:solidFill>
                <a:ea typeface="Times New Roman" panose="02020603050405020304" pitchFamily="18" charset="0"/>
                <a:cs typeface="Times New Roman"/>
              </a:rPr>
              <a:t>,</a:t>
            </a:r>
            <a:r>
              <a:rPr lang="en-US" sz="1000" kern="1200" dirty="0">
                <a:solidFill>
                  <a:srgbClr val="000000"/>
                </a:solidFill>
                <a:effectLst/>
                <a:ea typeface="Times New Roman" panose="02020603050405020304" pitchFamily="18" charset="0"/>
                <a:cs typeface="Times New Roman"/>
              </a:rPr>
              <a:t> based on his close association of state COVID-19 procedures</a:t>
            </a:r>
            <a:r>
              <a:rPr lang="en-US" sz="1000" dirty="0">
                <a:solidFill>
                  <a:srgbClr val="000000"/>
                </a:solidFill>
                <a:ea typeface="Times New Roman" panose="02020603050405020304" pitchFamily="18" charset="0"/>
                <a:cs typeface="Times New Roman"/>
              </a:rPr>
              <a:t>,</a:t>
            </a:r>
            <a:r>
              <a:rPr lang="en-US" sz="1000" kern="1200" dirty="0">
                <a:solidFill>
                  <a:srgbClr val="000000"/>
                </a:solidFill>
                <a:effectLst/>
                <a:ea typeface="Times New Roman" panose="02020603050405020304" pitchFamily="18" charset="0"/>
                <a:cs typeface="Times New Roman"/>
              </a:rPr>
              <a:t> enabled </a:t>
            </a:r>
            <a:r>
              <a:rPr lang="en-US" sz="1000" dirty="0" err="1">
                <a:solidFill>
                  <a:srgbClr val="000000"/>
                </a:solidFill>
                <a:ea typeface="Times New Roman" panose="02020603050405020304" pitchFamily="18" charset="0"/>
                <a:cs typeface="Times New Roman"/>
              </a:rPr>
              <a:t>Burrendah</a:t>
            </a:r>
            <a:r>
              <a:rPr lang="en-US" sz="1000" dirty="0">
                <a:solidFill>
                  <a:srgbClr val="000000"/>
                </a:solidFill>
                <a:ea typeface="Times New Roman" panose="02020603050405020304" pitchFamily="18" charset="0"/>
                <a:cs typeface="Times New Roman"/>
              </a:rPr>
              <a:t> Primary School</a:t>
            </a:r>
            <a:r>
              <a:rPr lang="en-US" sz="1000" kern="1200" dirty="0">
                <a:solidFill>
                  <a:srgbClr val="000000"/>
                </a:solidFill>
                <a:effectLst/>
                <a:ea typeface="Times New Roman" panose="02020603050405020304" pitchFamily="18" charset="0"/>
                <a:cs typeface="Times New Roman"/>
              </a:rPr>
              <a:t> to effectively work within</a:t>
            </a:r>
            <a:r>
              <a:rPr lang="en-US" sz="1000" dirty="0">
                <a:solidFill>
                  <a:srgbClr val="000000"/>
                </a:solidFill>
                <a:ea typeface="Times New Roman" panose="02020603050405020304" pitchFamily="18" charset="0"/>
                <a:cs typeface="Times New Roman"/>
              </a:rPr>
              <a:t> the </a:t>
            </a:r>
            <a:r>
              <a:rPr lang="en-US" sz="1000" kern="1200" dirty="0">
                <a:solidFill>
                  <a:srgbClr val="000000"/>
                </a:solidFill>
                <a:effectLst/>
                <a:ea typeface="Times New Roman" panose="02020603050405020304" pitchFamily="18" charset="0"/>
                <a:cs typeface="Times New Roman"/>
              </a:rPr>
              <a:t>restrictions.</a:t>
            </a:r>
            <a:r>
              <a:rPr lang="en-US" sz="1000" dirty="0">
                <a:solidFill>
                  <a:srgbClr val="000000"/>
                </a:solidFill>
                <a:ea typeface="Times New Roman" panose="02020603050405020304" pitchFamily="18" charset="0"/>
                <a:cs typeface="Times New Roman"/>
              </a:rPr>
              <a:t> </a:t>
            </a:r>
            <a:endParaRPr lang="en-US" sz="1000" dirty="0">
              <a:effectLst/>
              <a:ea typeface="Times New Roman" panose="02020603050405020304" pitchFamily="18" charset="0"/>
            </a:endParaRPr>
          </a:p>
          <a:p>
            <a:pPr algn="just">
              <a:spcBef>
                <a:spcPts val="600"/>
              </a:spcBef>
            </a:pPr>
            <a:r>
              <a:rPr lang="en-US" sz="1000" kern="1200" dirty="0">
                <a:solidFill>
                  <a:srgbClr val="000000"/>
                </a:solidFill>
                <a:effectLst/>
                <a:ea typeface="Times New Roman" panose="02020603050405020304" pitchFamily="18" charset="0"/>
                <a:cs typeface="Times New Roman"/>
              </a:rPr>
              <a:t>Our school received substantial state funding for a new undercover area. This build includes a general classroom, office and sports storeroom.</a:t>
            </a:r>
            <a:r>
              <a:rPr lang="en-US" sz="1000" dirty="0">
                <a:solidFill>
                  <a:srgbClr val="000000"/>
                </a:solidFill>
                <a:ea typeface="Times New Roman" panose="02020603050405020304" pitchFamily="18" charset="0"/>
                <a:cs typeface="Times New Roman"/>
              </a:rPr>
              <a:t> </a:t>
            </a:r>
            <a:r>
              <a:rPr lang="en-US" sz="1000" kern="1200" dirty="0">
                <a:solidFill>
                  <a:srgbClr val="000000"/>
                </a:solidFill>
                <a:effectLst/>
                <a:ea typeface="Times New Roman" panose="02020603050405020304" pitchFamily="18" charset="0"/>
                <a:cs typeface="Times New Roman"/>
              </a:rPr>
              <a:t> The 1.7-million-dollar undercover area will commence mid-2022.</a:t>
            </a:r>
            <a:endParaRPr lang="en-US" sz="1000" dirty="0">
              <a:effectLst/>
              <a:ea typeface="Times New Roman" panose="02020603050405020304" pitchFamily="18" charset="0"/>
              <a:cs typeface="Times New Roman"/>
            </a:endParaRPr>
          </a:p>
          <a:p>
            <a:pPr algn="just">
              <a:spcBef>
                <a:spcPts val="600"/>
              </a:spcBef>
            </a:pPr>
            <a:r>
              <a:rPr lang="en-US" sz="1000" kern="1200" dirty="0" err="1">
                <a:solidFill>
                  <a:srgbClr val="000000"/>
                </a:solidFill>
                <a:effectLst/>
                <a:ea typeface="Times New Roman" panose="02020603050405020304" pitchFamily="18" charset="0"/>
                <a:cs typeface="Times New Roman"/>
              </a:rPr>
              <a:t>Burrendah</a:t>
            </a:r>
            <a:r>
              <a:rPr lang="en-US" sz="1000" kern="1200" dirty="0">
                <a:solidFill>
                  <a:srgbClr val="000000"/>
                </a:solidFill>
                <a:effectLst/>
                <a:ea typeface="Times New Roman" panose="02020603050405020304" pitchFamily="18" charset="0"/>
                <a:cs typeface="Times New Roman"/>
              </a:rPr>
              <a:t> </a:t>
            </a:r>
            <a:r>
              <a:rPr lang="en-US" sz="1000" dirty="0">
                <a:solidFill>
                  <a:srgbClr val="000000"/>
                </a:solidFill>
                <a:ea typeface="Times New Roman" panose="02020603050405020304" pitchFamily="18" charset="0"/>
                <a:cs typeface="Times New Roman"/>
              </a:rPr>
              <a:t>Primary School </a:t>
            </a:r>
            <a:r>
              <a:rPr lang="en-AU" sz="1000" dirty="0">
                <a:solidFill>
                  <a:srgbClr val="000000"/>
                </a:solidFill>
                <a:effectLst/>
                <a:ea typeface="Calibri"/>
                <a:cs typeface="Times New Roman"/>
              </a:rPr>
              <a:t>received a certificate for </a:t>
            </a:r>
            <a:r>
              <a:rPr lang="en-AU" sz="1000" i="1" dirty="0">
                <a:solidFill>
                  <a:srgbClr val="000000"/>
                </a:solidFill>
                <a:effectLst/>
                <a:ea typeface="Calibri"/>
                <a:cs typeface="Times New Roman"/>
              </a:rPr>
              <a:t>Recognition of Academic Excellence 2021</a:t>
            </a:r>
            <a:r>
              <a:rPr lang="en-AU" sz="1000" dirty="0">
                <a:solidFill>
                  <a:srgbClr val="000000"/>
                </a:solidFill>
                <a:effectLst/>
                <a:ea typeface="Calibri"/>
                <a:cs typeface="Times New Roman"/>
              </a:rPr>
              <a:t> for NAPLAN in reading, writing, and numeracy from the Minister, Sue Ellery, and Director General, Lisa Rogers. </a:t>
            </a:r>
            <a:r>
              <a:rPr lang="en-AU" sz="1000" dirty="0" err="1">
                <a:solidFill>
                  <a:srgbClr val="000000"/>
                </a:solidFill>
                <a:effectLst/>
                <a:ea typeface="Calibri"/>
                <a:cs typeface="Times New Roman"/>
              </a:rPr>
              <a:t>Burrendah</a:t>
            </a:r>
            <a:r>
              <a:rPr lang="en-AU" sz="1000" dirty="0">
                <a:solidFill>
                  <a:srgbClr val="000000"/>
                </a:solidFill>
                <a:effectLst/>
                <a:ea typeface="Calibri"/>
                <a:cs typeface="Times New Roman"/>
              </a:rPr>
              <a:t> </a:t>
            </a:r>
            <a:r>
              <a:rPr lang="en-AU" sz="1000" dirty="0">
                <a:solidFill>
                  <a:srgbClr val="000000"/>
                </a:solidFill>
                <a:ea typeface="Calibri"/>
                <a:cs typeface="Times New Roman"/>
              </a:rPr>
              <a:t>Primary School</a:t>
            </a:r>
            <a:r>
              <a:rPr lang="en-AU" sz="1000" dirty="0">
                <a:solidFill>
                  <a:srgbClr val="000000"/>
                </a:solidFill>
                <a:effectLst/>
                <a:ea typeface="Calibri"/>
                <a:cs typeface="Times New Roman"/>
              </a:rPr>
              <a:t> staff are to be commended and acknowledged for this excellent result through their continued focus and efforts on supporting the best possible outcomes for our students.</a:t>
            </a:r>
            <a:r>
              <a:rPr lang="en-AU" sz="1000" dirty="0">
                <a:solidFill>
                  <a:srgbClr val="000000"/>
                </a:solidFill>
                <a:ea typeface="Calibri"/>
                <a:cs typeface="Times New Roman"/>
              </a:rPr>
              <a:t> </a:t>
            </a:r>
            <a:endParaRPr lang="en-AU" sz="1000" kern="1200" dirty="0">
              <a:solidFill>
                <a:srgbClr val="000000"/>
              </a:solidFill>
              <a:effectLst/>
              <a:ea typeface="Calibri"/>
              <a:cs typeface="Times New Roman" panose="02020603050405020304" pitchFamily="18" charset="0"/>
            </a:endParaRPr>
          </a:p>
          <a:p>
            <a:pPr algn="just">
              <a:spcBef>
                <a:spcPts val="600"/>
              </a:spcBef>
            </a:pPr>
            <a:r>
              <a:rPr lang="en-AU" sz="1000" dirty="0">
                <a:solidFill>
                  <a:srgbClr val="000000"/>
                </a:solidFill>
                <a:ea typeface="Times New Roman" panose="02020603050405020304" pitchFamily="18" charset="0"/>
                <a:cs typeface="Times New Roman"/>
              </a:rPr>
              <a:t>A number of long serving staff retired in 2021. With a total of 74 years at </a:t>
            </a:r>
            <a:r>
              <a:rPr lang="en-AU" sz="1000" dirty="0" err="1">
                <a:solidFill>
                  <a:srgbClr val="000000"/>
                </a:solidFill>
                <a:ea typeface="Times New Roman" panose="02020603050405020304" pitchFamily="18" charset="0"/>
                <a:cs typeface="Times New Roman"/>
              </a:rPr>
              <a:t>Burrendah</a:t>
            </a:r>
            <a:r>
              <a:rPr lang="en-AU" sz="1000" dirty="0">
                <a:solidFill>
                  <a:srgbClr val="000000"/>
                </a:solidFill>
                <a:ea typeface="Times New Roman" panose="02020603050405020304" pitchFamily="18" charset="0"/>
                <a:cs typeface="Times New Roman"/>
              </a:rPr>
              <a:t> Primary School and 157 years in Education, I thank the following outstanding staff for their dedication to education, and in particular to </a:t>
            </a:r>
            <a:r>
              <a:rPr lang="en-AU" sz="1000" dirty="0" err="1">
                <a:solidFill>
                  <a:srgbClr val="000000"/>
                </a:solidFill>
                <a:ea typeface="Times New Roman" panose="02020603050405020304" pitchFamily="18" charset="0"/>
                <a:cs typeface="Times New Roman"/>
              </a:rPr>
              <a:t>Burrendah</a:t>
            </a:r>
            <a:r>
              <a:rPr lang="en-AU" sz="1000" dirty="0">
                <a:solidFill>
                  <a:srgbClr val="000000"/>
                </a:solidFill>
                <a:ea typeface="Times New Roman" panose="02020603050405020304" pitchFamily="18" charset="0"/>
                <a:cs typeface="Times New Roman"/>
              </a:rPr>
              <a:t> students; Mrs Sue </a:t>
            </a:r>
            <a:r>
              <a:rPr lang="en-AU" sz="1000" dirty="0" err="1">
                <a:solidFill>
                  <a:srgbClr val="000000"/>
                </a:solidFill>
                <a:ea typeface="Times New Roman" panose="02020603050405020304" pitchFamily="18" charset="0"/>
                <a:cs typeface="Times New Roman"/>
              </a:rPr>
              <a:t>Horoch</a:t>
            </a:r>
            <a:r>
              <a:rPr lang="en-AU" sz="1000" dirty="0">
                <a:solidFill>
                  <a:srgbClr val="000000"/>
                </a:solidFill>
                <a:ea typeface="Times New Roman" panose="02020603050405020304" pitchFamily="18" charset="0"/>
                <a:cs typeface="Times New Roman"/>
              </a:rPr>
              <a:t>, Mrs Helen Elston, Mrs Kerry McCubbin and Mrs Vivienne Nicholas.</a:t>
            </a:r>
            <a:endParaRPr lang="en-AU" sz="1000" kern="1200" dirty="0">
              <a:solidFill>
                <a:srgbClr val="000000"/>
              </a:solidFill>
              <a:effectLst/>
              <a:ea typeface="Times New Roman" panose="02020603050405020304" pitchFamily="18" charset="0"/>
              <a:cs typeface="Times New Roman"/>
            </a:endParaRPr>
          </a:p>
          <a:p>
            <a:pPr algn="just">
              <a:spcBef>
                <a:spcPts val="600"/>
              </a:spcBef>
            </a:pPr>
            <a:r>
              <a:rPr lang="en-US" sz="1000" kern="1200" dirty="0">
                <a:solidFill>
                  <a:srgbClr val="000000"/>
                </a:solidFill>
                <a:effectLst/>
                <a:ea typeface="Times New Roman" panose="02020603050405020304" pitchFamily="18" charset="0"/>
                <a:cs typeface="Times New Roman"/>
              </a:rPr>
              <a:t>2021 </a:t>
            </a:r>
            <a:r>
              <a:rPr lang="en-US" sz="1000" kern="1200" dirty="0" err="1">
                <a:solidFill>
                  <a:srgbClr val="000000"/>
                </a:solidFill>
                <a:effectLst/>
                <a:ea typeface="Times New Roman" panose="02020603050405020304" pitchFamily="18" charset="0"/>
                <a:cs typeface="Times New Roman"/>
              </a:rPr>
              <a:t>signalled</a:t>
            </a:r>
            <a:r>
              <a:rPr lang="en-US" sz="1000" kern="1200" dirty="0">
                <a:solidFill>
                  <a:srgbClr val="000000"/>
                </a:solidFill>
                <a:effectLst/>
                <a:ea typeface="Times New Roman" panose="02020603050405020304" pitchFamily="18" charset="0"/>
                <a:cs typeface="Times New Roman"/>
              </a:rPr>
              <a:t> the final year of our 2019-2021 Business Plan. Work is in progress for our next business plan which will be </a:t>
            </a:r>
            <a:r>
              <a:rPr lang="en-US" sz="1000" kern="1200" dirty="0" err="1">
                <a:solidFill>
                  <a:srgbClr val="000000"/>
                </a:solidFill>
                <a:effectLst/>
                <a:ea typeface="Times New Roman" panose="02020603050405020304" pitchFamily="18" charset="0"/>
                <a:cs typeface="Times New Roman"/>
              </a:rPr>
              <a:t>finalised</a:t>
            </a:r>
            <a:r>
              <a:rPr lang="en-US" sz="1000" kern="1200" dirty="0">
                <a:solidFill>
                  <a:srgbClr val="000000"/>
                </a:solidFill>
                <a:effectLst/>
                <a:ea typeface="Times New Roman" panose="02020603050405020304" pitchFamily="18" charset="0"/>
                <a:cs typeface="Times New Roman"/>
              </a:rPr>
              <a:t> in 2022.</a:t>
            </a:r>
            <a:endParaRPr lang="en-US" sz="1000" dirty="0">
              <a:effectLst/>
              <a:ea typeface="Calibri" panose="020F0502020204030204" pitchFamily="34" charset="0"/>
              <a:cs typeface="Times New Roman"/>
            </a:endParaRPr>
          </a:p>
        </p:txBody>
      </p:sp>
      <p:sp>
        <p:nvSpPr>
          <p:cNvPr id="10" name="Slide Number Placeholder 1">
            <a:extLst>
              <a:ext uri="{FF2B5EF4-FFF2-40B4-BE49-F238E27FC236}">
                <a16:creationId xmlns:a16="http://schemas.microsoft.com/office/drawing/2014/main" id="{5E5E84B9-5FFC-C243-A397-0B052C741017}"/>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3</a:t>
            </a:fld>
            <a:endParaRPr lang="en-US">
              <a:solidFill>
                <a:schemeClr val="bg1">
                  <a:lumMod val="85000"/>
                </a:schemeClr>
              </a:solidFill>
            </a:endParaRPr>
          </a:p>
        </p:txBody>
      </p:sp>
      <p:pic>
        <p:nvPicPr>
          <p:cNvPr id="4" name="Picture 3" descr="A person and person wearing clothing&#10;&#10;Description automatically generated with low confidence">
            <a:extLst>
              <a:ext uri="{FF2B5EF4-FFF2-40B4-BE49-F238E27FC236}">
                <a16:creationId xmlns:a16="http://schemas.microsoft.com/office/drawing/2014/main" id="{DC937E35-00DA-3642-AF2F-541F174C3AD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9668" y="572601"/>
            <a:ext cx="1738599" cy="2455591"/>
          </a:xfrm>
          <a:prstGeom prst="rect">
            <a:avLst/>
          </a:prstGeom>
        </p:spPr>
      </p:pic>
    </p:spTree>
    <p:extLst>
      <p:ext uri="{BB962C8B-B14F-4D97-AF65-F5344CB8AC3E}">
        <p14:creationId xmlns:p14="http://schemas.microsoft.com/office/powerpoint/2010/main" val="185537849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with medium confidence">
            <a:extLst>
              <a:ext uri="{FF2B5EF4-FFF2-40B4-BE49-F238E27FC236}">
                <a16:creationId xmlns:a16="http://schemas.microsoft.com/office/drawing/2014/main" id="{67BB433C-41A5-5242-968F-C243534322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BFD6DDE3-CCFB-214D-A366-3212BB2E5CF0}"/>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47DA2FAF-A9F5-F243-AEA8-D0CC0044B316}"/>
              </a:ext>
            </a:extLst>
          </p:cNvPr>
          <p:cNvSpPr txBox="1">
            <a:spLocks/>
          </p:cNvSpPr>
          <p:nvPr/>
        </p:nvSpPr>
        <p:spPr>
          <a:xfrm>
            <a:off x="8676861" y="6532854"/>
            <a:ext cx="467136"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30</a:t>
            </a:fld>
            <a:endParaRPr lang="en-US">
              <a:solidFill>
                <a:schemeClr val="bg1">
                  <a:lumMod val="85000"/>
                </a:schemeClr>
              </a:solidFill>
            </a:endParaRPr>
          </a:p>
        </p:txBody>
      </p:sp>
      <p:sp>
        <p:nvSpPr>
          <p:cNvPr id="8" name="Rectangle 7">
            <a:extLst>
              <a:ext uri="{FF2B5EF4-FFF2-40B4-BE49-F238E27FC236}">
                <a16:creationId xmlns:a16="http://schemas.microsoft.com/office/drawing/2014/main" id="{FD550AFF-3A4A-7145-8479-290CC114C199}"/>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47DDA8E-4016-4195-9780-3C0AEED906F5}"/>
              </a:ext>
            </a:extLst>
          </p:cNvPr>
          <p:cNvSpPr txBox="1"/>
          <p:nvPr/>
        </p:nvSpPr>
        <p:spPr>
          <a:xfrm>
            <a:off x="264390" y="-9232"/>
            <a:ext cx="3783302" cy="5676115"/>
          </a:xfrm>
          <a:prstGeom prst="rect">
            <a:avLst/>
          </a:prstGeom>
          <a:solidFill>
            <a:schemeClr val="bg1"/>
          </a:solidFill>
        </p:spPr>
        <p:txBody>
          <a:bodyPr wrap="square" lIns="216000" tIns="216000" rIns="216000" bIns="216000" rtlCol="0" anchor="t">
            <a:spAutoFit/>
          </a:bodyPr>
          <a:lstStyle/>
          <a:p>
            <a:pPr>
              <a:lnSpc>
                <a:spcPct val="107000"/>
              </a:lnSpc>
              <a:spcAft>
                <a:spcPts val="800"/>
              </a:spcAft>
            </a:pPr>
            <a:r>
              <a:rPr lang="en-AU" sz="1400" b="1">
                <a:solidFill>
                  <a:srgbClr val="560100"/>
                </a:solidFill>
              </a:rPr>
              <a:t>Senior Physical Education – cont.</a:t>
            </a:r>
            <a:r>
              <a:rPr lang="en-AU" sz="1100" b="1">
                <a:solidFill>
                  <a:srgbClr val="560100"/>
                </a:solidFill>
              </a:rPr>
              <a:t/>
            </a:r>
            <a:br>
              <a:rPr lang="en-AU" sz="1100" b="1">
                <a:solidFill>
                  <a:srgbClr val="560100"/>
                </a:solidFill>
              </a:rPr>
            </a:br>
            <a:endParaRPr lang="en-AU" sz="1100" b="1">
              <a:solidFill>
                <a:srgbClr val="560100"/>
              </a:solidFill>
            </a:endParaRPr>
          </a:p>
          <a:p>
            <a:pPr>
              <a:lnSpc>
                <a:spcPct val="107000"/>
              </a:lnSpc>
              <a:spcAft>
                <a:spcPts val="800"/>
              </a:spcAft>
            </a:pPr>
            <a:r>
              <a:rPr lang="en-AU" sz="1100">
                <a:effectLst/>
                <a:ea typeface="Calibri"/>
                <a:cs typeface="Times New Roman"/>
              </a:rPr>
              <a:t>The Senior Interschool Sport Program involves over 200 students learning a nominated sport over two terms culminating in the selection of teams to represent </a:t>
            </a:r>
            <a:r>
              <a:rPr lang="en-AU" sz="1100" err="1">
                <a:effectLst/>
                <a:ea typeface="Calibri"/>
                <a:cs typeface="Times New Roman"/>
              </a:rPr>
              <a:t>Burrendah</a:t>
            </a:r>
            <a:r>
              <a:rPr lang="en-AU" sz="1100">
                <a:effectLst/>
                <a:ea typeface="Calibri"/>
                <a:cs typeface="Times New Roman"/>
              </a:rPr>
              <a:t> </a:t>
            </a:r>
            <a:r>
              <a:rPr lang="en-AU" sz="1100">
                <a:ea typeface="Calibri"/>
                <a:cs typeface="Times New Roman"/>
              </a:rPr>
              <a:t>Primary School </a:t>
            </a:r>
            <a:r>
              <a:rPr lang="en-AU" sz="1100">
                <a:effectLst/>
                <a:ea typeface="Calibri"/>
                <a:cs typeface="Times New Roman"/>
              </a:rPr>
              <a:t>at regional </a:t>
            </a:r>
            <a:r>
              <a:rPr lang="en-AU" sz="1100">
                <a:ea typeface="Calibri"/>
                <a:cs typeface="Times New Roman"/>
              </a:rPr>
              <a:t>carnivals</a:t>
            </a:r>
            <a:r>
              <a:rPr lang="en-AU" sz="1100">
                <a:effectLst/>
                <a:ea typeface="Calibri"/>
                <a:cs typeface="Times New Roman"/>
              </a:rPr>
              <a:t>. The skills and strategies required to compete in the sports are explicitly taught in the Specialist Physical Education lessons. This year our girls cricket team qualified to compete in the state finals. An amazing experience that allowed our team to apply their skills at a higher level. The soccer and league tag teams also won their carnivals. Our teams were complimented on their great attitude and sense of fair play, by sporting officials and community members.</a:t>
            </a:r>
            <a:r>
              <a:rPr lang="en-AU" sz="1100">
                <a:ea typeface="Calibri"/>
                <a:cs typeface="Times New Roman"/>
              </a:rPr>
              <a:t> </a:t>
            </a:r>
            <a:endParaRPr lang="en-US"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a:cs typeface="Times New Roman"/>
              </a:rPr>
              <a:t>The Faction Carnival Program provides the opportunity for students to participate in swimming, </a:t>
            </a:r>
            <a:r>
              <a:rPr lang="en-AU" sz="1100">
                <a:ea typeface="Calibri"/>
                <a:cs typeface="Times New Roman"/>
              </a:rPr>
              <a:t>cross-country</a:t>
            </a:r>
            <a:r>
              <a:rPr lang="en-AU" sz="1100">
                <a:effectLst/>
                <a:ea typeface="Calibri"/>
                <a:cs typeface="Times New Roman"/>
              </a:rPr>
              <a:t>, athletics and dance. They develop a sense of school pride as they perform in carnivals and performances with the support of their peers. Parents are encouraged to be involved and grow our school community. The program has supported the students to maintain their exercise levels, become more resilient in adapting to change and stay healthy, energised and safe.</a:t>
            </a:r>
            <a:endParaRPr lang="en-US" sz="1100">
              <a:effectLst/>
              <a:ea typeface="Calibri"/>
              <a:cs typeface="Times New Roman"/>
            </a:endParaRPr>
          </a:p>
          <a:p>
            <a:pPr>
              <a:lnSpc>
                <a:spcPct val="107000"/>
              </a:lnSpc>
              <a:spcAft>
                <a:spcPts val="800"/>
              </a:spcAft>
            </a:pPr>
            <a:r>
              <a:rPr lang="en-AU" sz="1100">
                <a:effectLst/>
                <a:ea typeface="Calibri"/>
                <a:cs typeface="Times New Roman"/>
              </a:rPr>
              <a:t>Pre-primary to Year 6 students participated in the Dance program </a:t>
            </a:r>
            <a:r>
              <a:rPr lang="en-AU" sz="1100" err="1">
                <a:ea typeface="Calibri"/>
                <a:cs typeface="Times New Roman"/>
              </a:rPr>
              <a:t>EduDance</a:t>
            </a:r>
            <a:r>
              <a:rPr lang="en-AU" sz="1100">
                <a:effectLst/>
                <a:ea typeface="Calibri"/>
                <a:cs typeface="Times New Roman"/>
              </a:rPr>
              <a:t> during Term 4 which culminated in two evening concerts for families to enjoy.</a:t>
            </a:r>
            <a:endParaRPr lang="en-US" sz="1100">
              <a:effectLst/>
              <a:ea typeface="Calibri"/>
              <a:cs typeface="Times New Roman"/>
            </a:endParaRPr>
          </a:p>
        </p:txBody>
      </p:sp>
    </p:spTree>
    <p:extLst>
      <p:ext uri="{BB962C8B-B14F-4D97-AF65-F5344CB8AC3E}">
        <p14:creationId xmlns:p14="http://schemas.microsoft.com/office/powerpoint/2010/main" val="391252216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46D650D3-E2C6-FC49-B405-154C954A16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921275" y="1338787"/>
            <a:ext cx="6443813" cy="4001629"/>
          </a:xfrm>
          <a:prstGeom prst="rect">
            <a:avLst/>
          </a:prstGeom>
        </p:spPr>
      </p:pic>
      <p:sp>
        <p:nvSpPr>
          <p:cNvPr id="2" name="TextBox 1">
            <a:extLst>
              <a:ext uri="{FF2B5EF4-FFF2-40B4-BE49-F238E27FC236}">
                <a16:creationId xmlns:a16="http://schemas.microsoft.com/office/drawing/2014/main" id="{FE80D626-CBF8-48C8-9D94-2AC7CD1328D5}"/>
              </a:ext>
            </a:extLst>
          </p:cNvPr>
          <p:cNvSpPr txBox="1"/>
          <p:nvPr/>
        </p:nvSpPr>
        <p:spPr>
          <a:xfrm>
            <a:off x="193753" y="507576"/>
            <a:ext cx="4641449" cy="6340518"/>
          </a:xfrm>
          <a:prstGeom prst="rect">
            <a:avLst/>
          </a:prstGeom>
          <a:solidFill>
            <a:schemeClr val="bg1"/>
          </a:solidFill>
        </p:spPr>
        <p:txBody>
          <a:bodyPr wrap="square" lIns="91440" tIns="45720" rIns="91440" bIns="45720" rtlCol="0" anchor="t">
            <a:spAutoFit/>
          </a:bodyPr>
          <a:lstStyle/>
          <a:p>
            <a:pPr algn="just">
              <a:lnSpc>
                <a:spcPct val="107000"/>
              </a:lnSpc>
              <a:spcAft>
                <a:spcPts val="800"/>
              </a:spcAft>
            </a:pPr>
            <a:r>
              <a:rPr lang="en-AU" sz="1400" b="1">
                <a:solidFill>
                  <a:srgbClr val="560100"/>
                </a:solidFill>
              </a:rPr>
              <a:t>Humanities and Social Science (HASS)</a:t>
            </a:r>
            <a:endParaRPr lang="en-AU" sz="1100">
              <a:effectLst/>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a:cs typeface="Times New Roman"/>
              </a:rPr>
              <a:t>The wide range of different cultures at </a:t>
            </a:r>
            <a:r>
              <a:rPr lang="en-AU" sz="1100" err="1">
                <a:effectLst/>
                <a:ea typeface="Calibri"/>
                <a:cs typeface="Times New Roman"/>
              </a:rPr>
              <a:t>Burrendah</a:t>
            </a:r>
            <a:r>
              <a:rPr lang="en-AU" sz="1100">
                <a:effectLst/>
                <a:ea typeface="Calibri"/>
                <a:cs typeface="Times New Roman"/>
              </a:rPr>
              <a:t> </a:t>
            </a:r>
            <a:r>
              <a:rPr lang="en-AU" sz="1100">
                <a:ea typeface="Calibri"/>
                <a:cs typeface="Times New Roman"/>
              </a:rPr>
              <a:t>Primary School</a:t>
            </a:r>
            <a:r>
              <a:rPr lang="en-AU" sz="1100">
                <a:effectLst/>
                <a:ea typeface="Calibri"/>
                <a:cs typeface="Times New Roman"/>
              </a:rPr>
              <a:t> enhances students’ understanding of other people’s viewpoints and backgrounds. Collaboration with the EAL/D team has provided teachers and students the resources and opportunities to engage in festivals and celebrations of all cultures, and to understand how people from many different backgrounds and areas of the world have contributed to Australian History. In 2021 the Harmony Day Assembly enabled many students to showcase their cultural identity and the NAIDOC Assembly reinforced the concepts of reconciliation and healing through drama and art. Children from all ages and ethnic backgrounds were involved in producing the artwork and performing in the items for both events and the whole school participated in singing in Noongar language. Continued collaboration with the Walley family resulted in the presentation of an original artwork for </a:t>
            </a:r>
            <a:r>
              <a:rPr lang="en-AU" sz="1100" err="1">
                <a:effectLst/>
                <a:ea typeface="Calibri"/>
                <a:cs typeface="Times New Roman"/>
              </a:rPr>
              <a:t>Burrendah</a:t>
            </a:r>
            <a:r>
              <a:rPr lang="en-AU" sz="1100">
                <a:effectLst/>
                <a:ea typeface="Calibri"/>
                <a:cs typeface="Times New Roman"/>
              </a:rPr>
              <a:t> </a:t>
            </a:r>
            <a:r>
              <a:rPr lang="en-AU" sz="1100">
                <a:ea typeface="Calibri"/>
                <a:cs typeface="Times New Roman"/>
              </a:rPr>
              <a:t>Primary School</a:t>
            </a:r>
            <a:r>
              <a:rPr lang="en-AU" sz="1100">
                <a:effectLst/>
                <a:ea typeface="Calibri"/>
                <a:cs typeface="Times New Roman"/>
              </a:rPr>
              <a:t> by Dr Walley OAM and his son</a:t>
            </a:r>
            <a:r>
              <a:rPr lang="en-AU" sz="1100">
                <a:ea typeface="Calibri"/>
                <a:cs typeface="Times New Roman"/>
              </a:rPr>
              <a:t>,</a:t>
            </a:r>
            <a:r>
              <a:rPr lang="en-AU" sz="1100">
                <a:effectLst/>
                <a:ea typeface="Calibri"/>
                <a:cs typeface="Times New Roman"/>
              </a:rPr>
              <a:t> Alton</a:t>
            </a:r>
            <a:r>
              <a:rPr lang="en-AU" sz="1100">
                <a:ea typeface="Calibri"/>
                <a:cs typeface="Times New Roman"/>
              </a:rPr>
              <a:t>,</a:t>
            </a:r>
            <a:r>
              <a:rPr lang="en-AU" sz="1100">
                <a:effectLst/>
                <a:ea typeface="Calibri"/>
                <a:cs typeface="Times New Roman"/>
              </a:rPr>
              <a:t> at the NAIDOC Assembly. The artwork is now on display in Reception.</a:t>
            </a:r>
            <a:endParaRPr lang="en-US" sz="1100">
              <a:effectLst/>
              <a:ea typeface="Calibri"/>
              <a:cs typeface="Times New Roman"/>
            </a:endParaRPr>
          </a:p>
          <a:p>
            <a:pPr>
              <a:lnSpc>
                <a:spcPct val="107000"/>
              </a:lnSpc>
              <a:spcAft>
                <a:spcPts val="800"/>
              </a:spcAft>
            </a:pPr>
            <a:r>
              <a:rPr lang="en-AU" sz="1100">
                <a:ea typeface="Calibri"/>
                <a:cs typeface="Times New Roman"/>
              </a:rPr>
              <a:t>The HASS Operational Plan was updated and teachers are using HASS content as a platform for developing the skills of questioning,  researching, analysing, evaluating, communicating and reflecting on concepts in History, Geography, Civics and Citizenship (Years 3-6), and Economics and Business (Years 3-6). The introduction of the BYOD Programme in Year 4 and the purchase of additional iPads for teaching blocks has enabled teachers to integrate ICT Capabilities into HASS lessons. Teachers are using online resources such as Inquisitive to develop rich learning tasks that foster inquiry learning and collaborative skills. </a:t>
            </a:r>
            <a:endParaRPr lang="en-US" sz="1100">
              <a:ea typeface="Calibri" panose="020F0502020204030204" pitchFamily="34" charset="0"/>
              <a:cs typeface="Times New Roman" panose="02020603050405020304" pitchFamily="18" charset="0"/>
            </a:endParaRPr>
          </a:p>
          <a:p>
            <a:pPr>
              <a:lnSpc>
                <a:spcPct val="107000"/>
              </a:lnSpc>
              <a:spcAft>
                <a:spcPts val="800"/>
              </a:spcAft>
            </a:pPr>
            <a:r>
              <a:rPr lang="en-AU" sz="1100">
                <a:effectLst/>
                <a:ea typeface="Calibri" panose="020F0502020204030204" pitchFamily="34" charset="0"/>
                <a:cs typeface="Times New Roman" panose="02020603050405020304" pitchFamily="18" charset="0"/>
              </a:rPr>
              <a:t>There is a continued focus on embedding the Aboriginal Cultural Standards Framework into teaching and learning across all areas of the curriculum. We are working towards becoming a Culturally Responsive School as defined by the indicators on the continuum in the Framework.  Staff have expressed a need for further professional learning in this area to develop their skills in integrating Aboriginal perspective in their lessons. Several staff have enrolled in a Noongar language course offered by Curtin University</a:t>
            </a:r>
            <a:r>
              <a:rPr lang="en-AU" sz="1100">
                <a:ea typeface="Calibri" panose="020F0502020204030204" pitchFamily="34" charset="0"/>
                <a:cs typeface="Times New Roman" panose="02020603050405020304" pitchFamily="18" charset="0"/>
              </a:rPr>
              <a:t>. </a:t>
            </a:r>
          </a:p>
          <a:p>
            <a:pPr>
              <a:lnSpc>
                <a:spcPct val="107000"/>
              </a:lnSpc>
              <a:spcAft>
                <a:spcPts val="800"/>
              </a:spcAft>
            </a:pPr>
            <a:endParaRPr lang="en-US" sz="110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81B2999C-7F75-D749-9E7E-D6129892B108}"/>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61748EF6-94D9-E949-BD63-A65A8123EDC6}"/>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31</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8E2C7C17-0B12-4543-B974-821F6E96DCEE}"/>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838027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booth, different, several&#10;&#10;Description automatically generated">
            <a:extLst>
              <a:ext uri="{FF2B5EF4-FFF2-40B4-BE49-F238E27FC236}">
                <a16:creationId xmlns:a16="http://schemas.microsoft.com/office/drawing/2014/main" id="{D0D68122-23BC-4C4F-87CF-2C94DC2D48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88834" y="1911669"/>
            <a:ext cx="4282667" cy="4151124"/>
          </a:xfrm>
          <a:prstGeom prst="rect">
            <a:avLst/>
          </a:prstGeom>
          <a:ln w="12700">
            <a:noFill/>
          </a:ln>
        </p:spPr>
      </p:pic>
      <p:sp>
        <p:nvSpPr>
          <p:cNvPr id="11" name="TextBox 10">
            <a:extLst>
              <a:ext uri="{FF2B5EF4-FFF2-40B4-BE49-F238E27FC236}">
                <a16:creationId xmlns:a16="http://schemas.microsoft.com/office/drawing/2014/main" id="{65C28B93-364E-4F44-8B79-AABFE265E33D}"/>
              </a:ext>
            </a:extLst>
          </p:cNvPr>
          <p:cNvSpPr txBox="1"/>
          <p:nvPr/>
        </p:nvSpPr>
        <p:spPr>
          <a:xfrm>
            <a:off x="255983" y="492037"/>
            <a:ext cx="4071384" cy="5770811"/>
          </a:xfrm>
          <a:prstGeom prst="rect">
            <a:avLst/>
          </a:prstGeom>
          <a:noFill/>
        </p:spPr>
        <p:txBody>
          <a:bodyPr wrap="square" lIns="91440" tIns="45720" rIns="91440" bIns="45720" rtlCol="0" anchor="t">
            <a:spAutoFit/>
          </a:bodyPr>
          <a:lstStyle/>
          <a:p>
            <a:r>
              <a:rPr lang="en-US" sz="1400" b="1">
                <a:solidFill>
                  <a:srgbClr val="3B92CF"/>
                </a:solidFill>
                <a:latin typeface="Calibri" panose="020F0502020204030204" pitchFamily="34" charset="0"/>
                <a:cs typeface="Calibri" panose="020F0502020204030204" pitchFamily="34" charset="0"/>
              </a:rPr>
              <a:t>Languages (Italian)</a:t>
            </a:r>
          </a:p>
          <a:p>
            <a:endParaRPr lang="en-US" sz="1400">
              <a:latin typeface="Calibri" panose="020F0502020204030204" pitchFamily="34" charset="0"/>
              <a:cs typeface="Calibri" panose="020F0502020204030204" pitchFamily="34" charset="0"/>
            </a:endParaRPr>
          </a:p>
          <a:p>
            <a:r>
              <a:rPr lang="en-US" sz="1100">
                <a:latin typeface="Calibri"/>
                <a:ea typeface="Calibri"/>
                <a:cs typeface="Calibri"/>
              </a:rPr>
              <a:t>Students in Years 3-Year 6 enjoyed a range of engaging and interactive learning experiences during their weekly Italian lessons. For the first time, all students studied under the now fully-implemented Western Australian Curriculum for Languages. Students in Year 4 also benefited from their participation in the BYOD program with their iPads affording them the opportunity to explore and display their Italian skills in new and dynamic ways.</a:t>
            </a:r>
          </a:p>
          <a:p>
            <a:endParaRPr lang="en-US" sz="1100">
              <a:latin typeface="Calibri" panose="020F0502020204030204" pitchFamily="34" charset="0"/>
              <a:cs typeface="Calibri" panose="020F0502020204030204" pitchFamily="34" charset="0"/>
            </a:endParaRPr>
          </a:p>
          <a:p>
            <a:r>
              <a:rPr lang="en-AU" sz="1100">
                <a:latin typeface="Calibri" panose="020F0502020204030204" pitchFamily="34" charset="0"/>
                <a:cs typeface="Calibri" panose="020F0502020204030204" pitchFamily="34" charset="0"/>
              </a:rPr>
              <a:t>A brief summary of content covered in each year level is as follows:</a:t>
            </a:r>
          </a:p>
          <a:p>
            <a:endParaRPr lang="en-AU" sz="1100">
              <a:latin typeface="Calibri" panose="020F0502020204030204" pitchFamily="34" charset="0"/>
              <a:cs typeface="Calibri" panose="020F0502020204030204" pitchFamily="34" charset="0"/>
            </a:endParaRPr>
          </a:p>
          <a:p>
            <a:r>
              <a:rPr lang="en-AU" sz="1100" b="1">
                <a:latin typeface="Calibri" panose="020F0502020204030204" pitchFamily="34" charset="0"/>
                <a:cs typeface="Calibri" panose="020F0502020204030204" pitchFamily="34" charset="0"/>
              </a:rPr>
              <a:t> Year 3 </a:t>
            </a:r>
            <a:r>
              <a:rPr lang="en-AU" sz="1100">
                <a:latin typeface="Calibri" panose="020F0502020204030204" pitchFamily="34" charset="0"/>
                <a:cs typeface="Calibri" panose="020F0502020204030204" pitchFamily="34" charset="0"/>
              </a:rPr>
              <a:t>- Greetings, colours, numbers, family members, </a:t>
            </a:r>
            <a:br>
              <a:rPr lang="en-AU" sz="1100">
                <a:latin typeface="Calibri" panose="020F0502020204030204" pitchFamily="34" charset="0"/>
                <a:cs typeface="Calibri" panose="020F0502020204030204" pitchFamily="34" charset="0"/>
              </a:rPr>
            </a:br>
            <a:r>
              <a:rPr lang="en-AU" sz="1100">
                <a:latin typeface="Calibri" panose="020F0502020204030204" pitchFamily="34" charset="0"/>
                <a:cs typeface="Calibri" panose="020F0502020204030204" pitchFamily="34" charset="0"/>
              </a:rPr>
              <a:t>                animals, feelings &amp; adjectives</a:t>
            </a:r>
            <a:br>
              <a:rPr lang="en-AU" sz="1100">
                <a:latin typeface="Calibri" panose="020F0502020204030204" pitchFamily="34" charset="0"/>
                <a:cs typeface="Calibri" panose="020F0502020204030204" pitchFamily="34" charset="0"/>
              </a:rPr>
            </a:br>
            <a:endParaRPr lang="en-AU" sz="1100">
              <a:latin typeface="Calibri" panose="020F0502020204030204" pitchFamily="34" charset="0"/>
              <a:cs typeface="Calibri" panose="020F0502020204030204" pitchFamily="34" charset="0"/>
            </a:endParaRPr>
          </a:p>
          <a:p>
            <a:r>
              <a:rPr lang="en-AU" sz="1100" b="1">
                <a:latin typeface="Calibri" panose="020F0502020204030204" pitchFamily="34" charset="0"/>
                <a:cs typeface="Calibri" panose="020F0502020204030204" pitchFamily="34" charset="0"/>
              </a:rPr>
              <a:t> Year 4 -  </a:t>
            </a:r>
            <a:r>
              <a:rPr lang="en-AU" sz="1100">
                <a:latin typeface="Calibri" panose="020F0502020204030204" pitchFamily="34" charset="0"/>
                <a:cs typeface="Calibri" panose="020F0502020204030204" pitchFamily="34" charset="0"/>
              </a:rPr>
              <a:t>Days of the week, telling the time, school life </a:t>
            </a:r>
            <a:br>
              <a:rPr lang="en-AU" sz="1100">
                <a:latin typeface="Calibri" panose="020F0502020204030204" pitchFamily="34" charset="0"/>
                <a:cs typeface="Calibri" panose="020F0502020204030204" pitchFamily="34" charset="0"/>
              </a:rPr>
            </a:br>
            <a:r>
              <a:rPr lang="en-AU" sz="1100">
                <a:latin typeface="Calibri" panose="020F0502020204030204" pitchFamily="34" charset="0"/>
                <a:cs typeface="Calibri" panose="020F0502020204030204" pitchFamily="34" charset="0"/>
              </a:rPr>
              <a:t>                 (subjects, materials, people)</a:t>
            </a:r>
            <a:br>
              <a:rPr lang="en-AU" sz="1100">
                <a:latin typeface="Calibri" panose="020F0502020204030204" pitchFamily="34" charset="0"/>
                <a:cs typeface="Calibri" panose="020F0502020204030204" pitchFamily="34" charset="0"/>
              </a:rPr>
            </a:br>
            <a:endParaRPr lang="en-AU" sz="1100">
              <a:latin typeface="Calibri" panose="020F0502020204030204" pitchFamily="34" charset="0"/>
              <a:cs typeface="Calibri" panose="020F0502020204030204" pitchFamily="34" charset="0"/>
            </a:endParaRPr>
          </a:p>
          <a:p>
            <a:r>
              <a:rPr lang="en-AU" sz="1100">
                <a:latin typeface="Calibri" panose="020F0502020204030204" pitchFamily="34" charset="0"/>
                <a:cs typeface="Calibri" panose="020F0502020204030204" pitchFamily="34" charset="0"/>
              </a:rPr>
              <a:t> </a:t>
            </a:r>
            <a:r>
              <a:rPr lang="en-AU" sz="1100" b="1">
                <a:latin typeface="Calibri" panose="020F0502020204030204" pitchFamily="34" charset="0"/>
                <a:cs typeface="Calibri" panose="020F0502020204030204" pitchFamily="34" charset="0"/>
              </a:rPr>
              <a:t>Year 5 </a:t>
            </a:r>
            <a:r>
              <a:rPr lang="en-AU" sz="1100">
                <a:latin typeface="Calibri" panose="020F0502020204030204" pitchFamily="34" charset="0"/>
                <a:cs typeface="Calibri" panose="020F0502020204030204" pitchFamily="34" charset="0"/>
              </a:rPr>
              <a:t>– Rooms of the house, places in neighbourhood, </a:t>
            </a:r>
            <a:br>
              <a:rPr lang="en-AU" sz="1100">
                <a:latin typeface="Calibri" panose="020F0502020204030204" pitchFamily="34" charset="0"/>
                <a:cs typeface="Calibri" panose="020F0502020204030204" pitchFamily="34" charset="0"/>
              </a:rPr>
            </a:br>
            <a:r>
              <a:rPr lang="en-AU" sz="1100">
                <a:latin typeface="Calibri" panose="020F0502020204030204" pitchFamily="34" charset="0"/>
                <a:cs typeface="Calibri" panose="020F0502020204030204" pitchFamily="34" charset="0"/>
              </a:rPr>
              <a:t>                 Italian architecture</a:t>
            </a:r>
            <a:br>
              <a:rPr lang="en-AU" sz="1100">
                <a:latin typeface="Calibri" panose="020F0502020204030204" pitchFamily="34" charset="0"/>
                <a:cs typeface="Calibri" panose="020F0502020204030204" pitchFamily="34" charset="0"/>
              </a:rPr>
            </a:br>
            <a:endParaRPr lang="en-AU" sz="1100">
              <a:latin typeface="Calibri" panose="020F0502020204030204" pitchFamily="34" charset="0"/>
              <a:cs typeface="Calibri" panose="020F0502020204030204" pitchFamily="34" charset="0"/>
            </a:endParaRPr>
          </a:p>
          <a:p>
            <a:r>
              <a:rPr lang="en-AU" sz="1100" b="1">
                <a:latin typeface="Calibri"/>
                <a:ea typeface="Calibri"/>
                <a:cs typeface="Calibri"/>
              </a:rPr>
              <a:t> Year 6 </a:t>
            </a:r>
            <a:r>
              <a:rPr lang="en-AU" sz="1100">
                <a:latin typeface="Calibri"/>
                <a:ea typeface="Calibri"/>
                <a:cs typeface="Calibri"/>
              </a:rPr>
              <a:t>– Grammar (verbs, articles, plurals), free time and hobbies, </a:t>
            </a:r>
            <a:r>
              <a:rPr lang="en-AU" sz="1100">
                <a:latin typeface="Calibri" panose="020F0502020204030204" pitchFamily="34" charset="0"/>
                <a:cs typeface="Calibri" panose="020F0502020204030204" pitchFamily="34" charset="0"/>
              </a:rPr>
              <a:t/>
            </a:r>
            <a:br>
              <a:rPr lang="en-AU" sz="1100">
                <a:latin typeface="Calibri" panose="020F0502020204030204" pitchFamily="34" charset="0"/>
                <a:cs typeface="Calibri" panose="020F0502020204030204" pitchFamily="34" charset="0"/>
              </a:rPr>
            </a:br>
            <a:r>
              <a:rPr lang="en-AU" sz="1100">
                <a:latin typeface="Calibri"/>
                <a:ea typeface="Calibri"/>
                <a:cs typeface="Calibri"/>
              </a:rPr>
              <a:t>                 party invitations</a:t>
            </a:r>
          </a:p>
          <a:p>
            <a:endParaRPr lang="en-AU" sz="1100">
              <a:latin typeface="Calibri" panose="020F0502020204030204" pitchFamily="34" charset="0"/>
              <a:cs typeface="Calibri" panose="020F0502020204030204" pitchFamily="34" charset="0"/>
            </a:endParaRPr>
          </a:p>
          <a:p>
            <a:r>
              <a:rPr lang="en-US" sz="1100">
                <a:latin typeface="Calibri"/>
                <a:ea typeface="Calibri"/>
                <a:cs typeface="Calibri"/>
              </a:rPr>
              <a:t>For the first time, </a:t>
            </a:r>
            <a:r>
              <a:rPr lang="en-US" sz="1100" err="1">
                <a:latin typeface="Calibri"/>
                <a:ea typeface="Calibri"/>
                <a:cs typeface="Calibri"/>
              </a:rPr>
              <a:t>Burrendah</a:t>
            </a:r>
            <a:r>
              <a:rPr lang="en-US" sz="1100">
                <a:latin typeface="Calibri"/>
                <a:ea typeface="Calibri"/>
                <a:cs typeface="Calibri"/>
              </a:rPr>
              <a:t> Primary School entered the Western Australian Association of Teachers of Italian (WAATI) </a:t>
            </a:r>
            <a:r>
              <a:rPr lang="en-US" sz="1100" i="1" err="1">
                <a:latin typeface="Calibri"/>
                <a:ea typeface="Calibri"/>
                <a:cs typeface="Calibri"/>
              </a:rPr>
              <a:t>Fammi</a:t>
            </a:r>
            <a:r>
              <a:rPr lang="en-US" sz="1100" i="1">
                <a:latin typeface="Calibri"/>
                <a:ea typeface="Calibri"/>
                <a:cs typeface="Calibri"/>
              </a:rPr>
              <a:t> un Poster </a:t>
            </a:r>
            <a:r>
              <a:rPr lang="en-US" sz="1100">
                <a:latin typeface="Calibri"/>
                <a:ea typeface="Calibri"/>
                <a:cs typeface="Calibri"/>
              </a:rPr>
              <a:t>competition with Year 3 and Year 4 students being commended for the creativity and grammatical accuracy of their entries. </a:t>
            </a:r>
            <a:endParaRPr lang="en-US" sz="1100">
              <a:latin typeface="Calibri" panose="020F0502020204030204" pitchFamily="34" charset="0"/>
              <a:ea typeface="Calibri"/>
              <a:cs typeface="Calibri" panose="020F0502020204030204" pitchFamily="34" charset="0"/>
            </a:endParaRPr>
          </a:p>
          <a:p>
            <a:endParaRPr lang="en-US" sz="1100">
              <a:latin typeface="Calibri" panose="020F0502020204030204" pitchFamily="34" charset="0"/>
              <a:cs typeface="Calibri" panose="020F0502020204030204" pitchFamily="34" charset="0"/>
            </a:endParaRPr>
          </a:p>
          <a:p>
            <a:r>
              <a:rPr lang="en-US" sz="1100">
                <a:latin typeface="Calibri"/>
                <a:ea typeface="Calibri"/>
                <a:cs typeface="Calibri"/>
              </a:rPr>
              <a:t>Special celebrations such as Pasqua (Easter) and Natale (Christmas) </a:t>
            </a:r>
            <a:r>
              <a:rPr lang="en-US" sz="1100">
                <a:latin typeface="Calibri" panose="020F0502020204030204" pitchFamily="34" charset="0"/>
                <a:cs typeface="Calibri" panose="020F0502020204030204" pitchFamily="34" charset="0"/>
              </a:rPr>
              <a:t/>
            </a:r>
            <a:br>
              <a:rPr lang="en-US" sz="1100">
                <a:latin typeface="Calibri" panose="020F0502020204030204" pitchFamily="34" charset="0"/>
                <a:cs typeface="Calibri" panose="020F0502020204030204" pitchFamily="34" charset="0"/>
              </a:rPr>
            </a:br>
            <a:r>
              <a:rPr lang="en-US" sz="1100">
                <a:latin typeface="Calibri"/>
                <a:ea typeface="Calibri"/>
                <a:cs typeface="Calibri"/>
              </a:rPr>
              <a:t>were marked by Year 3 students making </a:t>
            </a:r>
            <a:r>
              <a:rPr lang="en-US" sz="1100" err="1">
                <a:latin typeface="Calibri"/>
                <a:ea typeface="Calibri"/>
                <a:cs typeface="Calibri"/>
              </a:rPr>
              <a:t>colombe</a:t>
            </a:r>
            <a:r>
              <a:rPr lang="en-US" sz="1100">
                <a:latin typeface="Calibri"/>
                <a:ea typeface="Calibri"/>
                <a:cs typeface="Calibri"/>
              </a:rPr>
              <a:t> (doves) and La </a:t>
            </a:r>
            <a:r>
              <a:rPr lang="en-US" sz="1100">
                <a:latin typeface="Calibri" panose="020F0502020204030204" pitchFamily="34" charset="0"/>
                <a:cs typeface="Calibri" panose="020F0502020204030204" pitchFamily="34" charset="0"/>
              </a:rPr>
              <a:t/>
            </a:r>
            <a:br>
              <a:rPr lang="en-US" sz="1100">
                <a:latin typeface="Calibri" panose="020F0502020204030204" pitchFamily="34" charset="0"/>
                <a:cs typeface="Calibri" panose="020F0502020204030204" pitchFamily="34" charset="0"/>
              </a:rPr>
            </a:br>
            <a:r>
              <a:rPr lang="en-US" sz="1100">
                <a:latin typeface="Calibri"/>
                <a:ea typeface="Calibri"/>
                <a:cs typeface="Calibri"/>
              </a:rPr>
              <a:t>Befana crafts.</a:t>
            </a:r>
          </a:p>
        </p:txBody>
      </p:sp>
      <p:sp>
        <p:nvSpPr>
          <p:cNvPr id="12" name="Rectangle 11">
            <a:extLst>
              <a:ext uri="{FF2B5EF4-FFF2-40B4-BE49-F238E27FC236}">
                <a16:creationId xmlns:a16="http://schemas.microsoft.com/office/drawing/2014/main" id="{45603A61-2CBF-C44A-9BFE-5D9D51C99396}"/>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7EEE0AC4-5A67-2444-A685-CC990394B668}"/>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32</a:t>
            </a:fld>
            <a:endParaRPr lang="en-US">
              <a:solidFill>
                <a:schemeClr val="bg1">
                  <a:lumMod val="85000"/>
                </a:schemeClr>
              </a:solidFill>
            </a:endParaRPr>
          </a:p>
        </p:txBody>
      </p:sp>
      <p:sp>
        <p:nvSpPr>
          <p:cNvPr id="14" name="Rectangle 13">
            <a:extLst>
              <a:ext uri="{FF2B5EF4-FFF2-40B4-BE49-F238E27FC236}">
                <a16:creationId xmlns:a16="http://schemas.microsoft.com/office/drawing/2014/main" id="{13092EB2-8DBD-BC44-804B-FF4239F5A54C}"/>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629391E-79EA-1E47-B418-ADED779ABA5F}"/>
              </a:ext>
            </a:extLst>
          </p:cNvPr>
          <p:cNvSpPr/>
          <p:nvPr/>
        </p:nvSpPr>
        <p:spPr>
          <a:xfrm>
            <a:off x="4396782" y="698488"/>
            <a:ext cx="4508648" cy="1107996"/>
          </a:xfrm>
          <a:prstGeom prst="rect">
            <a:avLst/>
          </a:prstGeom>
        </p:spPr>
        <p:txBody>
          <a:bodyPr wrap="square">
            <a:spAutoFit/>
          </a:bodyPr>
          <a:lstStyle/>
          <a:p>
            <a:endParaRPr lang="en-US" sz="1100">
              <a:latin typeface="Calibri" panose="020F0502020204030204" pitchFamily="34" charset="0"/>
              <a:cs typeface="Calibri" panose="020F0502020204030204" pitchFamily="34" charset="0"/>
            </a:endParaRPr>
          </a:p>
          <a:p>
            <a:r>
              <a:rPr lang="en-US" sz="1100">
                <a:latin typeface="Calibri" panose="020F0502020204030204" pitchFamily="34" charset="0"/>
                <a:cs typeface="Calibri" panose="020F0502020204030204" pitchFamily="34" charset="0"/>
              </a:rPr>
              <a:t>Students learned about the rich history of Italian architecture and art and experimented with making Pinocchio puppets and Modigliani-style portraits (Year 3), Mona Lisa portraits (Year 4), a detailed Italian piazza (Year 5), </a:t>
            </a:r>
            <a:r>
              <a:rPr lang="en-US" sz="1100" err="1">
                <a:latin typeface="Calibri" panose="020F0502020204030204" pitchFamily="34" charset="0"/>
                <a:cs typeface="Calibri" panose="020F0502020204030204" pitchFamily="34" charset="0"/>
              </a:rPr>
              <a:t>colourful</a:t>
            </a:r>
            <a:r>
              <a:rPr lang="en-US" sz="1100">
                <a:latin typeface="Calibri" panose="020F0502020204030204" pitchFamily="34" charset="0"/>
                <a:cs typeface="Calibri" panose="020F0502020204030204" pitchFamily="34" charset="0"/>
              </a:rPr>
              <a:t> Carnevale posters (Year  6)….and the whole school enjoyed the visit from native Italian speaker, Tino and his wonderful gelato van! </a:t>
            </a:r>
          </a:p>
        </p:txBody>
      </p:sp>
    </p:spTree>
    <p:extLst>
      <p:ext uri="{BB962C8B-B14F-4D97-AF65-F5344CB8AC3E}">
        <p14:creationId xmlns:p14="http://schemas.microsoft.com/office/powerpoint/2010/main" val="432892901"/>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B2999C-7F75-D749-9E7E-D6129892B108}"/>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61748EF6-94D9-E949-BD63-A65A8123EDC6}"/>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33</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8E2C7C17-0B12-4543-B974-821F6E96DCEE}"/>
              </a:ext>
            </a:extLst>
          </p:cNvPr>
          <p:cNvSpPr/>
          <p:nvPr/>
        </p:nvSpPr>
        <p:spPr>
          <a:xfrm>
            <a:off x="0" y="-9232"/>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C3B510E-AE20-CC4B-B53D-211C1C29A964}"/>
              </a:ext>
            </a:extLst>
          </p:cNvPr>
          <p:cNvGrpSpPr/>
          <p:nvPr/>
        </p:nvGrpSpPr>
        <p:grpSpPr>
          <a:xfrm>
            <a:off x="453695" y="4149545"/>
            <a:ext cx="7976486" cy="1593945"/>
            <a:chOff x="126479" y="3988971"/>
            <a:chExt cx="8603869" cy="1719315"/>
          </a:xfrm>
        </p:grpSpPr>
        <p:pic>
          <p:nvPicPr>
            <p:cNvPr id="8" name="Picture 7" descr="A picture containing vector graphics&#10;&#10;Description automatically generated">
              <a:extLst>
                <a:ext uri="{FF2B5EF4-FFF2-40B4-BE49-F238E27FC236}">
                  <a16:creationId xmlns:a16="http://schemas.microsoft.com/office/drawing/2014/main" id="{E6882FAA-A45C-F14F-9786-32BF30645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479" y="4118845"/>
              <a:ext cx="2248290" cy="1589441"/>
            </a:xfrm>
            <a:prstGeom prst="rect">
              <a:avLst/>
            </a:prstGeom>
          </p:spPr>
        </p:pic>
        <p:pic>
          <p:nvPicPr>
            <p:cNvPr id="13" name="Picture 12">
              <a:extLst>
                <a:ext uri="{FF2B5EF4-FFF2-40B4-BE49-F238E27FC236}">
                  <a16:creationId xmlns:a16="http://schemas.microsoft.com/office/drawing/2014/main" id="{CBF766E5-C25A-A545-AD41-351AA5F1F9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5111" y="4169068"/>
              <a:ext cx="1925284" cy="1383044"/>
            </a:xfrm>
            <a:prstGeom prst="rect">
              <a:avLst/>
            </a:prstGeom>
          </p:spPr>
        </p:pic>
        <p:pic>
          <p:nvPicPr>
            <p:cNvPr id="17" name="Picture 16" descr="A picture containing text, vector graphics&#10;&#10;Description automatically generated">
              <a:extLst>
                <a:ext uri="{FF2B5EF4-FFF2-40B4-BE49-F238E27FC236}">
                  <a16:creationId xmlns:a16="http://schemas.microsoft.com/office/drawing/2014/main" id="{BF47CD08-E97D-FF40-8852-1AFB86BC89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4881" y="4133601"/>
              <a:ext cx="2124466" cy="1501902"/>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5E68A3CD-C447-BE48-96C4-F76643752E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1310" y="3988971"/>
              <a:ext cx="2109038" cy="1563141"/>
            </a:xfrm>
            <a:prstGeom prst="rect">
              <a:avLst/>
            </a:prstGeom>
          </p:spPr>
        </p:pic>
      </p:grpSp>
      <p:sp>
        <p:nvSpPr>
          <p:cNvPr id="21" name="Rectangle 20">
            <a:extLst>
              <a:ext uri="{FF2B5EF4-FFF2-40B4-BE49-F238E27FC236}">
                <a16:creationId xmlns:a16="http://schemas.microsoft.com/office/drawing/2014/main" id="{C6B22F02-EC09-1842-8834-815D472FACCF}"/>
              </a:ext>
            </a:extLst>
          </p:cNvPr>
          <p:cNvSpPr/>
          <p:nvPr/>
        </p:nvSpPr>
        <p:spPr>
          <a:xfrm>
            <a:off x="555585" y="5638426"/>
            <a:ext cx="1872305" cy="64920"/>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24D5DBC-3E1D-1E44-86D9-595BCE64FA64}"/>
              </a:ext>
            </a:extLst>
          </p:cNvPr>
          <p:cNvSpPr/>
          <p:nvPr/>
        </p:nvSpPr>
        <p:spPr>
          <a:xfrm>
            <a:off x="452155" y="5731999"/>
            <a:ext cx="812851" cy="307135"/>
          </a:xfrm>
          <a:prstGeom prst="rect">
            <a:avLst/>
          </a:prstGeom>
        </p:spPr>
        <p:txBody>
          <a:bodyPr wrap="none">
            <a:spAutoFit/>
          </a:bodyPr>
          <a:lstStyle/>
          <a:p>
            <a:pPr>
              <a:lnSpc>
                <a:spcPts val="1640"/>
              </a:lnSpc>
              <a:spcAft>
                <a:spcPts val="600"/>
              </a:spcAft>
            </a:pPr>
            <a:r>
              <a:rPr lang="en-AU" b="1">
                <a:solidFill>
                  <a:srgbClr val="560100"/>
                </a:solidFill>
                <a:latin typeface="+mj-lt"/>
              </a:rPr>
              <a:t>REACH</a:t>
            </a:r>
            <a:endParaRPr lang="en-AU" sz="1200" b="1">
              <a:solidFill>
                <a:srgbClr val="560100"/>
              </a:solidFill>
              <a:latin typeface="+mj-lt"/>
            </a:endParaRPr>
          </a:p>
        </p:txBody>
      </p:sp>
      <p:sp>
        <p:nvSpPr>
          <p:cNvPr id="28" name="Rectangle 27">
            <a:extLst>
              <a:ext uri="{FF2B5EF4-FFF2-40B4-BE49-F238E27FC236}">
                <a16:creationId xmlns:a16="http://schemas.microsoft.com/office/drawing/2014/main" id="{A1FBE46B-D365-6D46-907C-072E083DC980}"/>
              </a:ext>
            </a:extLst>
          </p:cNvPr>
          <p:cNvSpPr/>
          <p:nvPr/>
        </p:nvSpPr>
        <p:spPr>
          <a:xfrm>
            <a:off x="2668526" y="5638427"/>
            <a:ext cx="1651011" cy="62481"/>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FE083A4-69D2-014D-B6ED-1A342E45105C}"/>
              </a:ext>
            </a:extLst>
          </p:cNvPr>
          <p:cNvSpPr/>
          <p:nvPr/>
        </p:nvSpPr>
        <p:spPr>
          <a:xfrm>
            <a:off x="4571999" y="5638426"/>
            <a:ext cx="1651011" cy="62481"/>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B6D7AFC-66E1-DC46-B7F7-948C4DBAE37B}"/>
              </a:ext>
            </a:extLst>
          </p:cNvPr>
          <p:cNvSpPr/>
          <p:nvPr/>
        </p:nvSpPr>
        <p:spPr>
          <a:xfrm>
            <a:off x="6474931" y="5624960"/>
            <a:ext cx="1651011" cy="62481"/>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DE74AB5-A9AC-5648-AD28-F53869238066}"/>
              </a:ext>
            </a:extLst>
          </p:cNvPr>
          <p:cNvSpPr/>
          <p:nvPr/>
        </p:nvSpPr>
        <p:spPr>
          <a:xfrm>
            <a:off x="2566172" y="5770125"/>
            <a:ext cx="1225977" cy="307135"/>
          </a:xfrm>
          <a:prstGeom prst="rect">
            <a:avLst/>
          </a:prstGeom>
        </p:spPr>
        <p:txBody>
          <a:bodyPr wrap="none">
            <a:spAutoFit/>
          </a:bodyPr>
          <a:lstStyle/>
          <a:p>
            <a:pPr>
              <a:lnSpc>
                <a:spcPts val="1640"/>
              </a:lnSpc>
              <a:spcAft>
                <a:spcPts val="600"/>
              </a:spcAft>
            </a:pPr>
            <a:r>
              <a:rPr lang="en-AU" b="1">
                <a:solidFill>
                  <a:srgbClr val="560100"/>
                </a:solidFill>
                <a:latin typeface="+mj-lt"/>
              </a:rPr>
              <a:t>RESILIENCE</a:t>
            </a:r>
            <a:endParaRPr lang="en-AU" sz="1200" b="1">
              <a:solidFill>
                <a:srgbClr val="560100"/>
              </a:solidFill>
              <a:latin typeface="+mj-lt"/>
            </a:endParaRPr>
          </a:p>
        </p:txBody>
      </p:sp>
      <p:sp>
        <p:nvSpPr>
          <p:cNvPr id="33" name="Rectangle 32">
            <a:extLst>
              <a:ext uri="{FF2B5EF4-FFF2-40B4-BE49-F238E27FC236}">
                <a16:creationId xmlns:a16="http://schemas.microsoft.com/office/drawing/2014/main" id="{4150C6F6-D82A-E640-BC67-3E92BBF6187F}"/>
              </a:ext>
            </a:extLst>
          </p:cNvPr>
          <p:cNvSpPr/>
          <p:nvPr/>
        </p:nvSpPr>
        <p:spPr>
          <a:xfrm>
            <a:off x="4496962" y="5770125"/>
            <a:ext cx="986039" cy="307135"/>
          </a:xfrm>
          <a:prstGeom prst="rect">
            <a:avLst/>
          </a:prstGeom>
        </p:spPr>
        <p:txBody>
          <a:bodyPr wrap="none">
            <a:spAutoFit/>
          </a:bodyPr>
          <a:lstStyle/>
          <a:p>
            <a:pPr>
              <a:lnSpc>
                <a:spcPts val="1640"/>
              </a:lnSpc>
              <a:spcAft>
                <a:spcPts val="600"/>
              </a:spcAft>
            </a:pPr>
            <a:r>
              <a:rPr lang="en-AU" b="1">
                <a:solidFill>
                  <a:srgbClr val="560100"/>
                </a:solidFill>
                <a:latin typeface="+mj-lt"/>
              </a:rPr>
              <a:t>RESPECT</a:t>
            </a:r>
            <a:endParaRPr lang="en-AU" sz="1200" b="1">
              <a:solidFill>
                <a:srgbClr val="560100"/>
              </a:solidFill>
              <a:latin typeface="+mj-lt"/>
            </a:endParaRPr>
          </a:p>
        </p:txBody>
      </p:sp>
      <p:sp>
        <p:nvSpPr>
          <p:cNvPr id="34" name="Rectangle 33">
            <a:extLst>
              <a:ext uri="{FF2B5EF4-FFF2-40B4-BE49-F238E27FC236}">
                <a16:creationId xmlns:a16="http://schemas.microsoft.com/office/drawing/2014/main" id="{98F69F9E-EDD2-8642-9625-AD71773CEF3F}"/>
              </a:ext>
            </a:extLst>
          </p:cNvPr>
          <p:cNvSpPr/>
          <p:nvPr/>
        </p:nvSpPr>
        <p:spPr>
          <a:xfrm>
            <a:off x="6382564" y="5770197"/>
            <a:ext cx="1650773" cy="307135"/>
          </a:xfrm>
          <a:prstGeom prst="rect">
            <a:avLst/>
          </a:prstGeom>
        </p:spPr>
        <p:txBody>
          <a:bodyPr wrap="none">
            <a:spAutoFit/>
          </a:bodyPr>
          <a:lstStyle/>
          <a:p>
            <a:pPr>
              <a:lnSpc>
                <a:spcPts val="1640"/>
              </a:lnSpc>
              <a:spcAft>
                <a:spcPts val="600"/>
              </a:spcAft>
            </a:pPr>
            <a:r>
              <a:rPr lang="en-AU" b="1">
                <a:solidFill>
                  <a:srgbClr val="560100"/>
                </a:solidFill>
                <a:latin typeface="+mj-lt"/>
              </a:rPr>
              <a:t>RESPONSIBILITY</a:t>
            </a:r>
            <a:endParaRPr lang="en-AU" sz="1200" b="1">
              <a:solidFill>
                <a:srgbClr val="560100"/>
              </a:solidFill>
              <a:latin typeface="+mj-lt"/>
            </a:endParaRPr>
          </a:p>
        </p:txBody>
      </p:sp>
      <p:sp>
        <p:nvSpPr>
          <p:cNvPr id="3" name="TextBox 2">
            <a:extLst>
              <a:ext uri="{FF2B5EF4-FFF2-40B4-BE49-F238E27FC236}">
                <a16:creationId xmlns:a16="http://schemas.microsoft.com/office/drawing/2014/main" id="{28CBB860-1AA1-4965-839E-5E16C8BA4370}"/>
              </a:ext>
            </a:extLst>
          </p:cNvPr>
          <p:cNvSpPr txBox="1"/>
          <p:nvPr/>
        </p:nvSpPr>
        <p:spPr>
          <a:xfrm>
            <a:off x="329877" y="529870"/>
            <a:ext cx="5893133" cy="3724738"/>
          </a:xfrm>
          <a:prstGeom prst="rect">
            <a:avLst/>
          </a:prstGeom>
          <a:solidFill>
            <a:schemeClr val="bg1"/>
          </a:solidFill>
        </p:spPr>
        <p:txBody>
          <a:bodyPr wrap="square" lIns="91440" tIns="45720" rIns="91440" bIns="45720" rtlCol="0" anchor="t">
            <a:spAutoFit/>
          </a:bodyPr>
          <a:lstStyle/>
          <a:p>
            <a:pPr>
              <a:spcBef>
                <a:spcPts val="1000"/>
              </a:spcBef>
            </a:pPr>
            <a:endParaRPr lang="en-AU" sz="1100" dirty="0"/>
          </a:p>
          <a:p>
            <a:pPr>
              <a:spcBef>
                <a:spcPts val="1000"/>
              </a:spcBef>
            </a:pPr>
            <a:r>
              <a:rPr lang="en-AU" sz="1100" dirty="0"/>
              <a:t>This is the fourth year into our five-year Positive Behaviour Support Plan. We have continued our focus on branding and implemented the PBS curriculum into every classroom. The School Front Entrance now includes the 4Rs displayed by four large pencils. Curriculum lessons each week explicitly teach students identified Behaviour Expectations. This is complimented each day through student leader information on the PA, classroom and wet area visuals, Expectations included on Connect to parents each week as well as in the online newsletter and the use of our new GROW Awards. Lunchtime Clubs were held for </a:t>
            </a:r>
            <a:r>
              <a:rPr lang="en-AU" sz="1100" dirty="0" err="1"/>
              <a:t>Numero</a:t>
            </a:r>
            <a:r>
              <a:rPr lang="en-AU" sz="1100"/>
              <a:t>, chess, crochet and gardening, providing extra-curricular activities students could </a:t>
            </a:r>
            <a:r>
              <a:rPr lang="en-AU" sz="1100" smtClean="0"/>
              <a:t>choose </a:t>
            </a:r>
            <a:r>
              <a:rPr lang="en-AU" sz="1100"/>
              <a:t>to participate in, to foster mental health and well-being.</a:t>
            </a:r>
            <a:br>
              <a:rPr lang="en-AU" sz="1100"/>
            </a:br>
            <a:endParaRPr lang="en-AU" sz="1100"/>
          </a:p>
          <a:p>
            <a:pPr>
              <a:lnSpc>
                <a:spcPct val="107000"/>
              </a:lnSpc>
              <a:spcAft>
                <a:spcPts val="800"/>
              </a:spcAft>
            </a:pPr>
            <a:r>
              <a:rPr lang="en-AU" sz="1100" dirty="0"/>
              <a:t>The PBS committee investigated alternative forms of acknowledgement and rewards in 2021. The result of these is our new GROW Awards. </a:t>
            </a:r>
            <a:r>
              <a:rPr lang="en-AU" sz="1100" b="0" i="0" dirty="0">
                <a:solidFill>
                  <a:srgbClr val="000000"/>
                </a:solidFill>
                <a:effectLst/>
                <a:cs typeface="Calibri" panose="020F0502020204030204" pitchFamily="34" charset="0"/>
              </a:rPr>
              <a:t>GROW Awards link to the school’s 4R’s, Respect, Responsibility, Resilience and Reach. </a:t>
            </a:r>
            <a:r>
              <a:rPr lang="en-AU" sz="1100" dirty="0">
                <a:effectLst/>
                <a:ea typeface="Calibri" panose="020F0502020204030204" pitchFamily="34" charset="0"/>
                <a:cs typeface="Times New Roman" panose="02020603050405020304" pitchFamily="18" charset="0"/>
              </a:rPr>
              <a:t>They are offered weekly across the school by classroom and </a:t>
            </a:r>
            <a:r>
              <a:rPr lang="en-AU" sz="1100" dirty="0">
                <a:ea typeface="Calibri" panose="020F0502020204030204" pitchFamily="34" charset="0"/>
                <a:cs typeface="Times New Roman" panose="02020603050405020304" pitchFamily="18" charset="0"/>
              </a:rPr>
              <a:t>sp</a:t>
            </a:r>
            <a:r>
              <a:rPr lang="en-AU" sz="1100" dirty="0">
                <a:effectLst/>
                <a:ea typeface="Calibri" panose="020F0502020204030204" pitchFamily="34" charset="0"/>
                <a:cs typeface="Times New Roman" panose="02020603050405020304" pitchFamily="18" charset="0"/>
              </a:rPr>
              <a:t>ecialist </a:t>
            </a:r>
            <a:r>
              <a:rPr lang="en-AU" sz="1100" dirty="0">
                <a:ea typeface="Calibri" panose="020F0502020204030204" pitchFamily="34" charset="0"/>
                <a:cs typeface="Times New Roman" panose="02020603050405020304" pitchFamily="18" charset="0"/>
              </a:rPr>
              <a:t>t</a:t>
            </a:r>
            <a:r>
              <a:rPr lang="en-AU" sz="1100" dirty="0">
                <a:effectLst/>
                <a:ea typeface="Calibri" panose="020F0502020204030204" pitchFamily="34" charset="0"/>
                <a:cs typeface="Times New Roman" panose="02020603050405020304" pitchFamily="18" charset="0"/>
              </a:rPr>
              <a:t>eachers to students displaying the </a:t>
            </a:r>
            <a:r>
              <a:rPr lang="en-AU" sz="1100" dirty="0">
                <a:ea typeface="Calibri" panose="020F0502020204030204" pitchFamily="34" charset="0"/>
                <a:cs typeface="Times New Roman" panose="02020603050405020304" pitchFamily="18" charset="0"/>
              </a:rPr>
              <a:t>E</a:t>
            </a:r>
            <a:r>
              <a:rPr lang="en-AU" sz="1100" dirty="0">
                <a:effectLst/>
                <a:ea typeface="Calibri" panose="020F0502020204030204" pitchFamily="34" charset="0"/>
                <a:cs typeface="Times New Roman" panose="02020603050405020304" pitchFamily="18" charset="0"/>
              </a:rPr>
              <a:t>xpectations. Every </a:t>
            </a:r>
            <a:r>
              <a:rPr lang="en-AU" sz="1100" dirty="0">
                <a:ea typeface="Calibri" panose="020F0502020204030204" pitchFamily="34" charset="0"/>
                <a:cs typeface="Times New Roman" panose="02020603050405020304" pitchFamily="18" charset="0"/>
              </a:rPr>
              <a:t>award </a:t>
            </a:r>
            <a:r>
              <a:rPr lang="en-AU" sz="1100" dirty="0">
                <a:effectLst/>
                <a:ea typeface="Calibri" panose="020F0502020204030204" pitchFamily="34" charset="0"/>
                <a:cs typeface="Times New Roman" panose="02020603050405020304" pitchFamily="18" charset="0"/>
              </a:rPr>
              <a:t>adds to the Faction </a:t>
            </a:r>
            <a:r>
              <a:rPr lang="en-AU" sz="1100" dirty="0">
                <a:ea typeface="Calibri" panose="020F0502020204030204" pitchFamily="34" charset="0"/>
                <a:cs typeface="Times New Roman" panose="02020603050405020304" pitchFamily="18" charset="0"/>
              </a:rPr>
              <a:t>T</a:t>
            </a:r>
            <a:r>
              <a:rPr lang="en-AU" sz="1100" dirty="0">
                <a:effectLst/>
                <a:ea typeface="Calibri" panose="020F0502020204030204" pitchFamily="34" charset="0"/>
                <a:cs typeface="Times New Roman" panose="02020603050405020304" pitchFamily="18" charset="0"/>
              </a:rPr>
              <a:t>ally. Students can view results from the PBS Thermometer displayed at the School Hall Entrance.  Student Leaders provide the factions running total in their weekly whole school Webex. Students each term aim to be the leading faction to claim the End of Term Faction Reward.</a:t>
            </a:r>
            <a:br>
              <a:rPr lang="en-AU" sz="1100" dirty="0">
                <a:effectLst/>
                <a:ea typeface="Calibri" panose="020F0502020204030204" pitchFamily="34" charset="0"/>
                <a:cs typeface="Times New Roman" panose="02020603050405020304" pitchFamily="18" charset="0"/>
              </a:rPr>
            </a:br>
            <a:r>
              <a:rPr lang="en-AU" sz="1100" dirty="0">
                <a:effectLst/>
                <a:ea typeface="Calibri" panose="020F0502020204030204" pitchFamily="34" charset="0"/>
                <a:cs typeface="Times New Roman" panose="02020603050405020304" pitchFamily="18" charset="0"/>
              </a:rPr>
              <a:t/>
            </a:r>
            <a:br>
              <a:rPr lang="en-AU" sz="1100" dirty="0">
                <a:effectLst/>
                <a:ea typeface="Calibri" panose="020F0502020204030204" pitchFamily="34" charset="0"/>
                <a:cs typeface="Times New Roman" panose="02020603050405020304" pitchFamily="18" charset="0"/>
              </a:rPr>
            </a:br>
            <a:r>
              <a:rPr lang="en-AU" sz="1100" dirty="0"/>
              <a:t>Pleasingly, an outside reviewer found when surveying staff and students, implementation for Reward Systems for PBS had increased from 66% in 2019 to 100% in 2021. </a:t>
            </a:r>
          </a:p>
        </p:txBody>
      </p:sp>
      <p:sp>
        <p:nvSpPr>
          <p:cNvPr id="15" name="Rectangle 14">
            <a:extLst>
              <a:ext uri="{FF2B5EF4-FFF2-40B4-BE49-F238E27FC236}">
                <a16:creationId xmlns:a16="http://schemas.microsoft.com/office/drawing/2014/main" id="{FF909973-9955-714E-BE37-62B87C2FA592}"/>
              </a:ext>
            </a:extLst>
          </p:cNvPr>
          <p:cNvSpPr/>
          <p:nvPr/>
        </p:nvSpPr>
        <p:spPr>
          <a:xfrm>
            <a:off x="362749" y="485245"/>
            <a:ext cx="2816411" cy="297517"/>
          </a:xfrm>
          <a:prstGeom prst="rect">
            <a:avLst/>
          </a:prstGeom>
          <a:noFill/>
        </p:spPr>
        <p:txBody>
          <a:bodyPr wrap="square">
            <a:spAutoFit/>
          </a:bodyPr>
          <a:lstStyle/>
          <a:p>
            <a:pPr>
              <a:lnSpc>
                <a:spcPts val="1640"/>
              </a:lnSpc>
              <a:spcAft>
                <a:spcPts val="600"/>
              </a:spcAft>
            </a:pPr>
            <a:r>
              <a:rPr lang="en-AU" sz="1400" b="1">
                <a:solidFill>
                  <a:srgbClr val="560100"/>
                </a:solidFill>
              </a:rPr>
              <a:t>Positive Behaviour Support (PBS)</a:t>
            </a:r>
          </a:p>
        </p:txBody>
      </p:sp>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27579" y="904886"/>
            <a:ext cx="2806429" cy="2748796"/>
          </a:xfrm>
          <a:prstGeom prst="rect">
            <a:avLst/>
          </a:prstGeom>
        </p:spPr>
      </p:pic>
    </p:spTree>
    <p:extLst>
      <p:ext uri="{BB962C8B-B14F-4D97-AF65-F5344CB8AC3E}">
        <p14:creationId xmlns:p14="http://schemas.microsoft.com/office/powerpoint/2010/main" val="176412451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F8130-2367-AC43-B07A-A5BCC59797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3997" cy="6590161"/>
          </a:xfrm>
          <a:prstGeom prst="rect">
            <a:avLst/>
          </a:prstGeom>
        </p:spPr>
      </p:pic>
      <p:sp>
        <p:nvSpPr>
          <p:cNvPr id="4" name="Rectangle 3">
            <a:extLst>
              <a:ext uri="{FF2B5EF4-FFF2-40B4-BE49-F238E27FC236}">
                <a16:creationId xmlns:a16="http://schemas.microsoft.com/office/drawing/2014/main" id="{BB3E0DB7-FD8C-2542-A5B4-D7352DE17567}"/>
              </a:ext>
            </a:extLst>
          </p:cNvPr>
          <p:cNvSpPr/>
          <p:nvPr/>
        </p:nvSpPr>
        <p:spPr>
          <a:xfrm>
            <a:off x="4198103" y="1976"/>
            <a:ext cx="4651513" cy="6087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1DE0B2-0740-2047-AE56-D554EA4D07B2}"/>
              </a:ext>
            </a:extLst>
          </p:cNvPr>
          <p:cNvSpPr/>
          <p:nvPr/>
        </p:nvSpPr>
        <p:spPr>
          <a:xfrm>
            <a:off x="0" y="656150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46D3E512-C80E-4C45-97CC-481011FDEC24}"/>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34</a:t>
            </a:fld>
            <a:endParaRPr lang="en-US">
              <a:solidFill>
                <a:schemeClr val="bg1">
                  <a:lumMod val="85000"/>
                </a:schemeClr>
              </a:solidFill>
            </a:endParaRPr>
          </a:p>
        </p:txBody>
      </p:sp>
      <p:sp>
        <p:nvSpPr>
          <p:cNvPr id="9" name="Rectangle 8"/>
          <p:cNvSpPr/>
          <p:nvPr/>
        </p:nvSpPr>
        <p:spPr>
          <a:xfrm>
            <a:off x="-16370" y="213821"/>
            <a:ext cx="9160367" cy="779199"/>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527446" y="233764"/>
            <a:ext cx="5980046" cy="759256"/>
          </a:xfrm>
        </p:spPr>
        <p:txBody>
          <a:bodyPr>
            <a:noAutofit/>
          </a:bodyPr>
          <a:lstStyle/>
          <a:p>
            <a:r>
              <a:rPr lang="en-AU" sz="2800">
                <a:solidFill>
                  <a:schemeClr val="bg1"/>
                </a:solidFill>
              </a:rPr>
              <a:t>School and Student Achievement</a:t>
            </a:r>
            <a:endParaRPr lang="en-US" sz="2800">
              <a:solidFill>
                <a:schemeClr val="bg1"/>
              </a:solidFill>
            </a:endParaRPr>
          </a:p>
        </p:txBody>
      </p:sp>
      <p:pic>
        <p:nvPicPr>
          <p:cNvPr id="14" name="Picture 13">
            <a:extLst>
              <a:ext uri="{FF2B5EF4-FFF2-40B4-BE49-F238E27FC236}">
                <a16:creationId xmlns:a16="http://schemas.microsoft.com/office/drawing/2014/main" id="{4E3DF7B4-DDE8-FB40-81E3-7F47F660273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446447" y="3651175"/>
            <a:ext cx="4154826" cy="2289643"/>
          </a:xfrm>
          <a:prstGeom prst="rect">
            <a:avLst/>
          </a:prstGeom>
        </p:spPr>
      </p:pic>
      <p:sp>
        <p:nvSpPr>
          <p:cNvPr id="2" name="Rectangle 1">
            <a:extLst>
              <a:ext uri="{FF2B5EF4-FFF2-40B4-BE49-F238E27FC236}">
                <a16:creationId xmlns:a16="http://schemas.microsoft.com/office/drawing/2014/main" id="{5AC311E6-C1BE-0A42-96F3-D095E8C02557}"/>
              </a:ext>
            </a:extLst>
          </p:cNvPr>
          <p:cNvSpPr/>
          <p:nvPr/>
        </p:nvSpPr>
        <p:spPr>
          <a:xfrm>
            <a:off x="4605096" y="1243786"/>
            <a:ext cx="3804792" cy="2185214"/>
          </a:xfrm>
          <a:prstGeom prst="rect">
            <a:avLst/>
          </a:prstGeom>
        </p:spPr>
        <p:txBody>
          <a:bodyPr wrap="square" lIns="91440" tIns="45720" rIns="91440" bIns="45720" anchor="t">
            <a:spAutoFit/>
          </a:bodyPr>
          <a:lstStyle/>
          <a:p>
            <a:pPr defTabSz="685800" eaLnBrk="0" fontAlgn="base" hangingPunct="0">
              <a:spcBef>
                <a:spcPct val="0"/>
              </a:spcBef>
              <a:spcAft>
                <a:spcPct val="0"/>
              </a:spcAft>
            </a:pPr>
            <a:r>
              <a:rPr lang="en-AU" sz="1400" b="1">
                <a:solidFill>
                  <a:srgbClr val="00204D"/>
                </a:solidFill>
              </a:rPr>
              <a:t>NAPLAN – WA School Comparison</a:t>
            </a:r>
          </a:p>
          <a:p>
            <a:pPr defTabSz="685800" eaLnBrk="0" fontAlgn="base" hangingPunct="0">
              <a:spcBef>
                <a:spcPct val="0"/>
              </a:spcBef>
              <a:spcAft>
                <a:spcPct val="0"/>
              </a:spcAft>
            </a:pPr>
            <a:endParaRPr lang="en-AU" altLang="en-US" sz="1200">
              <a:latin typeface="Calibri" panose="020F0502020204030204" pitchFamily="34" charset="0"/>
              <a:ea typeface="Calibri" panose="020F0502020204030204" pitchFamily="34" charset="0"/>
              <a:cs typeface="Times New Roman" panose="02020603050405020304" pitchFamily="18" charset="0"/>
            </a:endParaRPr>
          </a:p>
          <a:p>
            <a:pPr defTabSz="685800" eaLnBrk="0" fontAlgn="base" hangingPunct="0">
              <a:spcBef>
                <a:spcPct val="0"/>
              </a:spcBef>
              <a:spcAft>
                <a:spcPct val="0"/>
              </a:spcAft>
            </a:pPr>
            <a:r>
              <a:rPr lang="en-AU" altLang="en-US" sz="1100">
                <a:latin typeface="Calibri" panose="020F0502020204030204" pitchFamily="34" charset="0"/>
                <a:ea typeface="Calibri" panose="020F0502020204030204" pitchFamily="34" charset="0"/>
                <a:cs typeface="Times New Roman" panose="02020603050405020304" pitchFamily="18" charset="0"/>
              </a:rPr>
              <a:t>When comparing like schools in WA, our academic results, as in past years, remained consistently high. We achieved our target of having a higher percentage of students achieving in the top two bands for all areas bar Reading in Year 3 and in all areas in Year 5 as shown in the graphs below. </a:t>
            </a:r>
          </a:p>
          <a:p>
            <a:pPr defTabSz="685800" eaLnBrk="0" fontAlgn="base" hangingPunct="0">
              <a:spcBef>
                <a:spcPct val="0"/>
              </a:spcBef>
              <a:spcAft>
                <a:spcPct val="0"/>
              </a:spcAft>
            </a:pPr>
            <a:endParaRPr lang="en-AU" altLang="en-US" sz="1100"/>
          </a:p>
          <a:p>
            <a:pPr eaLnBrk="0" fontAlgn="base" hangingPunct="0">
              <a:spcBef>
                <a:spcPct val="0"/>
              </a:spcBef>
              <a:spcAft>
                <a:spcPct val="0"/>
              </a:spcAft>
            </a:pPr>
            <a:r>
              <a:rPr lang="en-AU" altLang="en-US" sz="1100">
                <a:latin typeface="Calibri" panose="020F0502020204030204" pitchFamily="34" charset="0"/>
                <a:ea typeface="Calibri" panose="020F0502020204030204" pitchFamily="34" charset="0"/>
                <a:cs typeface="Times New Roman" panose="02020603050405020304" pitchFamily="18" charset="0"/>
              </a:rPr>
              <a:t>A continued focus is to attain more areas in the highest possible level of higher progress and high achievement for </a:t>
            </a:r>
          </a:p>
          <a:p>
            <a:pPr eaLnBrk="0" fontAlgn="base" hangingPunct="0">
              <a:spcBef>
                <a:spcPct val="0"/>
              </a:spcBef>
              <a:spcAft>
                <a:spcPct val="0"/>
              </a:spcAft>
            </a:pPr>
            <a:r>
              <a:rPr lang="en-AU" altLang="en-US" sz="1100">
                <a:latin typeface="Calibri"/>
                <a:ea typeface="Calibri"/>
                <a:cs typeface="Times New Roman"/>
              </a:rPr>
              <a:t>Year 3 to Year 5. It was pleasing to see this was achieved for Grammar and Punctuation.</a:t>
            </a:r>
          </a:p>
        </p:txBody>
      </p:sp>
    </p:spTree>
    <p:extLst>
      <p:ext uri="{BB962C8B-B14F-4D97-AF65-F5344CB8AC3E}">
        <p14:creationId xmlns:p14="http://schemas.microsoft.com/office/powerpoint/2010/main" val="268342871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09ACEB-35F5-3546-B721-F5C73637BBF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03" y="255056"/>
            <a:ext cx="2606152" cy="6347888"/>
          </a:xfrm>
          <a:prstGeom prst="rect">
            <a:avLst/>
          </a:prstGeom>
        </p:spPr>
      </p:pic>
      <p:sp>
        <p:nvSpPr>
          <p:cNvPr id="12" name="Rectangle 11">
            <a:extLst>
              <a:ext uri="{FF2B5EF4-FFF2-40B4-BE49-F238E27FC236}">
                <a16:creationId xmlns:a16="http://schemas.microsoft.com/office/drawing/2014/main" id="{A237C075-1406-3F4D-89C4-E2A63DCFDDEE}"/>
              </a:ext>
            </a:extLst>
          </p:cNvPr>
          <p:cNvSpPr/>
          <p:nvPr/>
        </p:nvSpPr>
        <p:spPr>
          <a:xfrm>
            <a:off x="0" y="-16781"/>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D876B6-430F-8C49-9C3F-E60251092204}"/>
              </a:ext>
            </a:extLst>
          </p:cNvPr>
          <p:cNvSpPr/>
          <p:nvPr/>
        </p:nvSpPr>
        <p:spPr>
          <a:xfrm>
            <a:off x="0" y="654959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9725C3B3-731E-0147-9FD2-815612E9D94A}"/>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35</a:t>
            </a:fld>
            <a:endParaRPr lang="en-US">
              <a:solidFill>
                <a:schemeClr val="bg1">
                  <a:lumMod val="85000"/>
                </a:schemeClr>
              </a:solidFill>
            </a:endParaRPr>
          </a:p>
        </p:txBody>
      </p:sp>
      <p:sp>
        <p:nvSpPr>
          <p:cNvPr id="10" name="Rectangle 9">
            <a:extLst>
              <a:ext uri="{FF2B5EF4-FFF2-40B4-BE49-F238E27FC236}">
                <a16:creationId xmlns:a16="http://schemas.microsoft.com/office/drawing/2014/main" id="{6CB65D12-7E49-044D-B4FA-986C27E8E80E}"/>
              </a:ext>
            </a:extLst>
          </p:cNvPr>
          <p:cNvSpPr/>
          <p:nvPr/>
        </p:nvSpPr>
        <p:spPr>
          <a:xfrm>
            <a:off x="2751718" y="581280"/>
            <a:ext cx="6056308" cy="5837808"/>
          </a:xfrm>
          <a:prstGeom prst="rect">
            <a:avLst/>
          </a:prstGeom>
          <a:noFill/>
        </p:spPr>
        <p:txBody>
          <a:bodyPr lIns="91440" tIns="45720" rIns="91440" bIns="45720" anchor="t">
            <a:noAutofit/>
          </a:bodyPr>
          <a:lstStyle/>
          <a:p>
            <a:pPr>
              <a:spcBef>
                <a:spcPts val="750"/>
              </a:spcBef>
              <a:spcAft>
                <a:spcPts val="450"/>
              </a:spcAft>
            </a:pPr>
            <a:r>
              <a:rPr lang="en-AU" sz="1400" b="1">
                <a:solidFill>
                  <a:srgbClr val="00204D"/>
                </a:solidFill>
              </a:rPr>
              <a:t>NAPLAN – My Schools Comparison</a:t>
            </a:r>
          </a:p>
          <a:p>
            <a:pPr>
              <a:spcBef>
                <a:spcPts val="750"/>
              </a:spcBef>
              <a:spcAft>
                <a:spcPts val="450"/>
              </a:spcAft>
            </a:pPr>
            <a:r>
              <a:rPr lang="en-AU" sz="1100" b="1" i="1">
                <a:solidFill>
                  <a:srgbClr val="00204D"/>
                </a:solidFill>
              </a:rPr>
              <a:t>We use two types of data sets when comparing NAPLAN. These are: similar schools using an Australian school context such as My Schools Website and similar schools using a Western Australian (WA) context. </a:t>
            </a:r>
          </a:p>
          <a:p>
            <a:pPr>
              <a:spcBef>
                <a:spcPts val="750"/>
              </a:spcBef>
            </a:pPr>
            <a:r>
              <a:rPr lang="en-AU" sz="1100"/>
              <a:t>My School Website school's performance is compared to the performance of all students with a similar background across Australia. Students have a similar background as determined by parental occupation and education, Indigeneity and geographic location. </a:t>
            </a:r>
          </a:p>
          <a:p>
            <a:pPr>
              <a:spcBef>
                <a:spcPts val="750"/>
              </a:spcBef>
            </a:pPr>
            <a:endParaRPr lang="en-AU" sz="1100"/>
          </a:p>
          <a:p>
            <a:r>
              <a:rPr lang="en-AU" sz="1100"/>
              <a:t>My School Website school's performance is compared to the performance of all students with a similar background across Australia. Students have a similar background as determined by parental occupation and education, Indigeneity and geographic location. In 2021 Burrendah Primary School average for both Year 3 and Year 5, when compared to students with a similar background, ranges from close to, to ‘well above’, with the majority of results in the ‘above’ category. </a:t>
            </a:r>
          </a:p>
          <a:p>
            <a:endParaRPr lang="en-AU" sz="1100"/>
          </a:p>
          <a:p>
            <a:endParaRPr lang="en-AU" sz="1100"/>
          </a:p>
          <a:p>
            <a:endParaRPr lang="en-AU" sz="1100"/>
          </a:p>
          <a:p>
            <a:endParaRPr lang="en-AU" sz="1100"/>
          </a:p>
          <a:p>
            <a:endParaRPr lang="en-AU" sz="1100"/>
          </a:p>
          <a:p>
            <a:endParaRPr lang="en-AU" sz="1100"/>
          </a:p>
          <a:p>
            <a:endParaRPr lang="en-AU" sz="1100"/>
          </a:p>
          <a:p>
            <a:endParaRPr lang="en-AU" sz="1100"/>
          </a:p>
          <a:p>
            <a:pPr>
              <a:spcBef>
                <a:spcPts val="750"/>
              </a:spcBef>
            </a:pPr>
            <a:endParaRPr lang="en-AU" sz="1100"/>
          </a:p>
          <a:p>
            <a:pPr>
              <a:spcBef>
                <a:spcPts val="750"/>
              </a:spcBef>
            </a:pPr>
            <a:endParaRPr lang="en-AU" sz="1100"/>
          </a:p>
          <a:p>
            <a:pPr>
              <a:spcBef>
                <a:spcPts val="750"/>
              </a:spcBef>
            </a:pPr>
            <a:r>
              <a:rPr lang="en-AU" sz="1100"/>
              <a:t>The percentage of Year 5 students who achieved above average progress, compared to students of a similar background and who had the same starting score on their previous NAPLAN test in Year 3 continue to be within the expected range.</a:t>
            </a:r>
          </a:p>
          <a:p>
            <a:pPr>
              <a:spcBef>
                <a:spcPts val="750"/>
              </a:spcBef>
            </a:pPr>
            <a:r>
              <a:rPr lang="en-AU" sz="1100"/>
              <a:t>Increasing the number of learning areas in the highest possible level of higher progress and high achievement for Year 3 to Year 5 remains a focus. It was pleasing to see this was achieved for Grammar and Punctuation.</a:t>
            </a:r>
            <a:endParaRPr lang="en-AU" sz="1100">
              <a:ea typeface="Calibri"/>
              <a:cs typeface="Calibri"/>
            </a:endParaRPr>
          </a:p>
          <a:p>
            <a:pPr>
              <a:spcBef>
                <a:spcPts val="750"/>
              </a:spcBef>
            </a:pPr>
            <a:endParaRPr lang="en-AU" sz="1100"/>
          </a:p>
          <a:p>
            <a:pPr>
              <a:spcBef>
                <a:spcPts val="750"/>
              </a:spcBef>
            </a:pPr>
            <a:endParaRPr lang="en-AU" sz="1100"/>
          </a:p>
          <a:p>
            <a:pPr>
              <a:lnSpc>
                <a:spcPts val="1305"/>
              </a:lnSpc>
              <a:spcAft>
                <a:spcPts val="750"/>
              </a:spcAft>
            </a:pPr>
            <a:endParaRPr lang="en-GB" sz="900"/>
          </a:p>
        </p:txBody>
      </p:sp>
      <p:graphicFrame>
        <p:nvGraphicFramePr>
          <p:cNvPr id="14" name="Table 11">
            <a:extLst>
              <a:ext uri="{FF2B5EF4-FFF2-40B4-BE49-F238E27FC236}">
                <a16:creationId xmlns:a16="http://schemas.microsoft.com/office/drawing/2014/main" id="{25199325-D46D-134E-92C4-CC5FFCC54ED3}"/>
              </a:ext>
            </a:extLst>
          </p:cNvPr>
          <p:cNvGraphicFramePr>
            <a:graphicFrameLocks noGrp="1"/>
          </p:cNvGraphicFramePr>
          <p:nvPr>
            <p:extLst>
              <p:ext uri="{D42A27DB-BD31-4B8C-83A1-F6EECF244321}">
                <p14:modId xmlns:p14="http://schemas.microsoft.com/office/powerpoint/2010/main" val="1209551526"/>
              </p:ext>
            </p:extLst>
          </p:nvPr>
        </p:nvGraphicFramePr>
        <p:xfrm>
          <a:off x="2886141" y="3744799"/>
          <a:ext cx="6056310" cy="801021"/>
        </p:xfrm>
        <a:graphic>
          <a:graphicData uri="http://schemas.openxmlformats.org/drawingml/2006/table">
            <a:tbl>
              <a:tblPr firstRow="1" bandRow="1">
                <a:tableStyleId>{5C22544A-7EE6-4342-B048-85BDC9FD1C3A}</a:tableStyleId>
              </a:tblPr>
              <a:tblGrid>
                <a:gridCol w="1009385">
                  <a:extLst>
                    <a:ext uri="{9D8B030D-6E8A-4147-A177-3AD203B41FA5}">
                      <a16:colId xmlns:a16="http://schemas.microsoft.com/office/drawing/2014/main" val="3241995891"/>
                    </a:ext>
                  </a:extLst>
                </a:gridCol>
                <a:gridCol w="1009385">
                  <a:extLst>
                    <a:ext uri="{9D8B030D-6E8A-4147-A177-3AD203B41FA5}">
                      <a16:colId xmlns:a16="http://schemas.microsoft.com/office/drawing/2014/main" val="2240198198"/>
                    </a:ext>
                  </a:extLst>
                </a:gridCol>
                <a:gridCol w="1009385">
                  <a:extLst>
                    <a:ext uri="{9D8B030D-6E8A-4147-A177-3AD203B41FA5}">
                      <a16:colId xmlns:a16="http://schemas.microsoft.com/office/drawing/2014/main" val="2013430145"/>
                    </a:ext>
                  </a:extLst>
                </a:gridCol>
                <a:gridCol w="1009385">
                  <a:extLst>
                    <a:ext uri="{9D8B030D-6E8A-4147-A177-3AD203B41FA5}">
                      <a16:colId xmlns:a16="http://schemas.microsoft.com/office/drawing/2014/main" val="3543115595"/>
                    </a:ext>
                  </a:extLst>
                </a:gridCol>
                <a:gridCol w="1009385">
                  <a:extLst>
                    <a:ext uri="{9D8B030D-6E8A-4147-A177-3AD203B41FA5}">
                      <a16:colId xmlns:a16="http://schemas.microsoft.com/office/drawing/2014/main" val="3409122683"/>
                    </a:ext>
                  </a:extLst>
                </a:gridCol>
                <a:gridCol w="1009385">
                  <a:extLst>
                    <a:ext uri="{9D8B030D-6E8A-4147-A177-3AD203B41FA5}">
                      <a16:colId xmlns:a16="http://schemas.microsoft.com/office/drawing/2014/main" val="1842383555"/>
                    </a:ext>
                  </a:extLst>
                </a:gridCol>
              </a:tblGrid>
              <a:tr h="252381">
                <a:tc>
                  <a:txBody>
                    <a:bodyPr/>
                    <a:lstStyle/>
                    <a:p>
                      <a:pPr algn="ctr"/>
                      <a:endParaRPr lang="en-US" sz="950">
                        <a:solidFill>
                          <a:schemeClr val="tx1"/>
                        </a:solidFill>
                      </a:endParaRP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950">
                          <a:solidFill>
                            <a:schemeClr val="tx1"/>
                          </a:solidFill>
                        </a:rPr>
                        <a:t>Reading</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950">
                          <a:solidFill>
                            <a:schemeClr val="tx1"/>
                          </a:solidFill>
                        </a:rPr>
                        <a:t>Writing</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950">
                          <a:solidFill>
                            <a:schemeClr val="tx1"/>
                          </a:solidFill>
                        </a:rPr>
                        <a:t>Spelling</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950">
                          <a:solidFill>
                            <a:schemeClr val="tx1"/>
                          </a:solidFill>
                        </a:rPr>
                        <a:t>Grammar</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950">
                          <a:solidFill>
                            <a:schemeClr val="tx1"/>
                          </a:solidFill>
                        </a:rPr>
                        <a:t>Numeracy</a:t>
                      </a:r>
                    </a:p>
                  </a:txBody>
                  <a:tcPr anchor="ctr">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1436131597"/>
                  </a:ext>
                </a:extLst>
              </a:tr>
              <a:tr h="159512">
                <a:tc>
                  <a:txBody>
                    <a:bodyPr/>
                    <a:lstStyle/>
                    <a:p>
                      <a:pPr algn="ctr"/>
                      <a:r>
                        <a:rPr lang="en-US" sz="1200" b="1">
                          <a:solidFill>
                            <a:srgbClr val="00204D"/>
                          </a:solidFill>
                        </a:rPr>
                        <a:t>Year 3</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477</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rgbClr val="BFDAEE">
                        <a:alpha val="29804"/>
                      </a:srgbClr>
                    </a:solidFill>
                  </a:tcPr>
                </a:tc>
                <a:tc>
                  <a:txBody>
                    <a:bodyPr/>
                    <a:lstStyle/>
                    <a:p>
                      <a:pPr algn="ctr"/>
                      <a:r>
                        <a:rPr lang="en-US" sz="1200" b="1">
                          <a:solidFill>
                            <a:srgbClr val="3B92CF"/>
                          </a:solidFill>
                        </a:rPr>
                        <a:t>463</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rgbClr val="3A99DE">
                        <a:alpha val="34902"/>
                      </a:srgbClr>
                    </a:solidFill>
                  </a:tcPr>
                </a:tc>
                <a:tc>
                  <a:txBody>
                    <a:bodyPr/>
                    <a:lstStyle/>
                    <a:p>
                      <a:pPr algn="ctr"/>
                      <a:r>
                        <a:rPr lang="en-US" sz="1200" b="1">
                          <a:solidFill>
                            <a:srgbClr val="3B92CF"/>
                          </a:solidFill>
                        </a:rPr>
                        <a:t>474</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rgbClr val="3A99DE">
                        <a:alpha val="34902"/>
                      </a:srgbClr>
                    </a:solidFill>
                  </a:tcPr>
                </a:tc>
                <a:tc>
                  <a:txBody>
                    <a:bodyPr/>
                    <a:lstStyle/>
                    <a:p>
                      <a:pPr algn="ctr"/>
                      <a:r>
                        <a:rPr lang="en-US" sz="1200" b="1">
                          <a:solidFill>
                            <a:srgbClr val="3B92CF"/>
                          </a:solidFill>
                        </a:rPr>
                        <a:t>487</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rgbClr val="BFDAEE">
                        <a:alpha val="29804"/>
                      </a:srgbClr>
                    </a:solidFill>
                  </a:tcPr>
                </a:tc>
                <a:tc>
                  <a:txBody>
                    <a:bodyPr/>
                    <a:lstStyle/>
                    <a:p>
                      <a:pPr algn="ctr"/>
                      <a:r>
                        <a:rPr lang="en-US" sz="1200" b="1">
                          <a:solidFill>
                            <a:srgbClr val="3B92CF"/>
                          </a:solidFill>
                        </a:rPr>
                        <a:t>453</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rgbClr val="3B92CF">
                        <a:alpha val="34902"/>
                      </a:srgbClr>
                    </a:solidFill>
                  </a:tcPr>
                </a:tc>
                <a:extLst>
                  <a:ext uri="{0D108BD9-81ED-4DB2-BD59-A6C34878D82A}">
                    <a16:rowId xmlns:a16="http://schemas.microsoft.com/office/drawing/2014/main" val="4276134204"/>
                  </a:ext>
                </a:extLst>
              </a:tr>
              <a:tr h="0">
                <a:tc>
                  <a:txBody>
                    <a:bodyPr/>
                    <a:lstStyle/>
                    <a:p>
                      <a:pPr algn="ctr"/>
                      <a:r>
                        <a:rPr lang="en-US" sz="1200" b="1">
                          <a:solidFill>
                            <a:srgbClr val="00204D"/>
                          </a:solidFill>
                        </a:rPr>
                        <a:t>Year 5</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1">
                          <a:solidFill>
                            <a:srgbClr val="3B92CF"/>
                          </a:solidFill>
                        </a:rPr>
                        <a:t>543</a:t>
                      </a:r>
                    </a:p>
                  </a:txBody>
                  <a:tcPr anchor="ctr">
                    <a:lnT w="12700" cap="flat" cmpd="sng" algn="ctr">
                      <a:solidFill>
                        <a:srgbClr val="00204D"/>
                      </a:solidFill>
                      <a:prstDash val="solid"/>
                      <a:round/>
                      <a:headEnd type="none" w="med" len="med"/>
                      <a:tailEnd type="none" w="med" len="med"/>
                    </a:lnT>
                    <a:solidFill>
                      <a:srgbClr val="BFDAEE">
                        <a:alpha val="29804"/>
                      </a:srgbClr>
                    </a:solidFill>
                  </a:tcPr>
                </a:tc>
                <a:tc>
                  <a:txBody>
                    <a:bodyPr/>
                    <a:lstStyle/>
                    <a:p>
                      <a:pPr algn="ctr"/>
                      <a:r>
                        <a:rPr lang="en-US" sz="1200" b="1">
                          <a:solidFill>
                            <a:srgbClr val="3B92CF"/>
                          </a:solidFill>
                        </a:rPr>
                        <a:t>516</a:t>
                      </a:r>
                    </a:p>
                  </a:txBody>
                  <a:tcPr anchor="ctr">
                    <a:lnT w="12700" cap="flat" cmpd="sng" algn="ctr">
                      <a:solidFill>
                        <a:srgbClr val="00204D"/>
                      </a:solidFill>
                      <a:prstDash val="solid"/>
                      <a:round/>
                      <a:headEnd type="none" w="med" len="med"/>
                      <a:tailEnd type="none" w="med" len="med"/>
                    </a:lnT>
                    <a:solidFill>
                      <a:srgbClr val="3A99DE">
                        <a:alpha val="34902"/>
                      </a:srgbClr>
                    </a:solidFill>
                  </a:tcPr>
                </a:tc>
                <a:tc>
                  <a:txBody>
                    <a:bodyPr/>
                    <a:lstStyle/>
                    <a:p>
                      <a:pPr algn="ctr"/>
                      <a:r>
                        <a:rPr lang="en-US" sz="1200" b="1">
                          <a:solidFill>
                            <a:schemeClr val="bg1"/>
                          </a:solidFill>
                        </a:rPr>
                        <a:t>559</a:t>
                      </a:r>
                    </a:p>
                  </a:txBody>
                  <a:tcPr anchor="ctr">
                    <a:lnT w="12700" cap="flat" cmpd="sng" algn="ctr">
                      <a:solidFill>
                        <a:srgbClr val="00204D"/>
                      </a:solidFill>
                      <a:prstDash val="solid"/>
                      <a:round/>
                      <a:headEnd type="none" w="med" len="med"/>
                      <a:tailEnd type="none" w="med" len="med"/>
                    </a:lnT>
                    <a:solidFill>
                      <a:srgbClr val="3B92CF"/>
                    </a:solidFill>
                  </a:tcPr>
                </a:tc>
                <a:tc>
                  <a:txBody>
                    <a:bodyPr/>
                    <a:lstStyle/>
                    <a:p>
                      <a:pPr algn="ctr"/>
                      <a:r>
                        <a:rPr lang="en-US" sz="1200" b="1">
                          <a:solidFill>
                            <a:srgbClr val="3B92CF"/>
                          </a:solidFill>
                        </a:rPr>
                        <a:t>559</a:t>
                      </a:r>
                    </a:p>
                  </a:txBody>
                  <a:tcPr anchor="ctr">
                    <a:lnT w="12700" cap="flat" cmpd="sng" algn="ctr">
                      <a:solidFill>
                        <a:srgbClr val="00204D"/>
                      </a:solidFill>
                      <a:prstDash val="solid"/>
                      <a:round/>
                      <a:headEnd type="none" w="med" len="med"/>
                      <a:tailEnd type="none" w="med" len="med"/>
                    </a:lnT>
                    <a:solidFill>
                      <a:srgbClr val="3B92CF">
                        <a:alpha val="34902"/>
                      </a:srgbClr>
                    </a:solidFill>
                  </a:tcPr>
                </a:tc>
                <a:tc>
                  <a:txBody>
                    <a:bodyPr/>
                    <a:lstStyle/>
                    <a:p>
                      <a:pPr algn="ctr"/>
                      <a:r>
                        <a:rPr lang="en-US" sz="1200" b="1">
                          <a:solidFill>
                            <a:srgbClr val="3B92CF"/>
                          </a:solidFill>
                        </a:rPr>
                        <a:t>534</a:t>
                      </a:r>
                    </a:p>
                  </a:txBody>
                  <a:tcPr anchor="ctr">
                    <a:lnT w="12700" cap="flat" cmpd="sng" algn="ctr">
                      <a:solidFill>
                        <a:srgbClr val="00204D"/>
                      </a:solidFill>
                      <a:prstDash val="solid"/>
                      <a:round/>
                      <a:headEnd type="none" w="med" len="med"/>
                      <a:tailEnd type="none" w="med" len="med"/>
                    </a:lnT>
                    <a:solidFill>
                      <a:srgbClr val="3B92CF">
                        <a:alpha val="34902"/>
                      </a:srgbClr>
                    </a:solidFill>
                  </a:tcPr>
                </a:tc>
                <a:extLst>
                  <a:ext uri="{0D108BD9-81ED-4DB2-BD59-A6C34878D82A}">
                    <a16:rowId xmlns:a16="http://schemas.microsoft.com/office/drawing/2014/main" val="3093224748"/>
                  </a:ext>
                </a:extLst>
              </a:tr>
            </a:tbl>
          </a:graphicData>
        </a:graphic>
      </p:graphicFrame>
      <p:graphicFrame>
        <p:nvGraphicFramePr>
          <p:cNvPr id="15" name="Table 11">
            <a:extLst>
              <a:ext uri="{FF2B5EF4-FFF2-40B4-BE49-F238E27FC236}">
                <a16:creationId xmlns:a16="http://schemas.microsoft.com/office/drawing/2014/main" id="{AB1B2772-E8FD-F04C-92E1-25B438DFDE12}"/>
              </a:ext>
            </a:extLst>
          </p:cNvPr>
          <p:cNvGraphicFramePr>
            <a:graphicFrameLocks noGrp="1"/>
          </p:cNvGraphicFramePr>
          <p:nvPr>
            <p:extLst>
              <p:ext uri="{D42A27DB-BD31-4B8C-83A1-F6EECF244321}">
                <p14:modId xmlns:p14="http://schemas.microsoft.com/office/powerpoint/2010/main" val="1687901091"/>
              </p:ext>
            </p:extLst>
          </p:nvPr>
        </p:nvGraphicFramePr>
        <p:xfrm>
          <a:off x="2886141" y="4641484"/>
          <a:ext cx="6056308" cy="304800"/>
        </p:xfrm>
        <a:graphic>
          <a:graphicData uri="http://schemas.openxmlformats.org/drawingml/2006/table">
            <a:tbl>
              <a:tblPr firstRow="1" bandRow="1">
                <a:tableStyleId>{5C22544A-7EE6-4342-B048-85BDC9FD1C3A}</a:tableStyleId>
              </a:tblPr>
              <a:tblGrid>
                <a:gridCol w="6056308">
                  <a:extLst>
                    <a:ext uri="{9D8B030D-6E8A-4147-A177-3AD203B41FA5}">
                      <a16:colId xmlns:a16="http://schemas.microsoft.com/office/drawing/2014/main" val="3241995891"/>
                    </a:ext>
                  </a:extLst>
                </a:gridCol>
              </a:tblGrid>
              <a:tr h="1968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Interpreting the table:           </a:t>
                      </a:r>
                      <a:r>
                        <a:rPr lang="en-US" sz="1400" b="1">
                          <a:solidFill>
                            <a:srgbClr val="3B92CF"/>
                          </a:solidFill>
                          <a:latin typeface="Wingdings" pitchFamily="2" charset="2"/>
                        </a:rPr>
                        <a:t>n</a:t>
                      </a:r>
                      <a:r>
                        <a:rPr lang="en-US" sz="900" b="1">
                          <a:solidFill>
                            <a:srgbClr val="00204D"/>
                          </a:solidFill>
                          <a:latin typeface="Wingdings" pitchFamily="2" charset="2"/>
                        </a:rPr>
                        <a:t> </a:t>
                      </a:r>
                      <a:r>
                        <a:rPr lang="en-US" sz="900">
                          <a:solidFill>
                            <a:schemeClr val="tx1"/>
                          </a:solidFill>
                        </a:rPr>
                        <a:t>= Well above average                 </a:t>
                      </a:r>
                      <a:r>
                        <a:rPr lang="en-US" sz="1400" b="1">
                          <a:solidFill>
                            <a:srgbClr val="BFDAEE"/>
                          </a:solidFill>
                          <a:latin typeface="Wingdings" pitchFamily="2" charset="2"/>
                        </a:rPr>
                        <a:t>n</a:t>
                      </a:r>
                      <a:r>
                        <a:rPr lang="en-US" sz="900" b="1">
                          <a:solidFill>
                            <a:srgbClr val="BFDAEE"/>
                          </a:solidFill>
                          <a:latin typeface="Wingdings" pitchFamily="2" charset="2"/>
                        </a:rPr>
                        <a:t> </a:t>
                      </a:r>
                      <a:r>
                        <a:rPr lang="en-US" sz="900">
                          <a:solidFill>
                            <a:schemeClr val="tx1"/>
                          </a:solidFill>
                        </a:rPr>
                        <a:t>= Above average             </a:t>
                      </a:r>
                      <a:r>
                        <a:rPr lang="en-US" sz="1400" b="1">
                          <a:solidFill>
                            <a:srgbClr val="EDF5FB"/>
                          </a:solidFill>
                          <a:latin typeface="Wingdings" pitchFamily="2" charset="2"/>
                        </a:rPr>
                        <a:t>n</a:t>
                      </a:r>
                      <a:r>
                        <a:rPr lang="en-US" sz="900" b="1">
                          <a:solidFill>
                            <a:srgbClr val="EDF5FB"/>
                          </a:solidFill>
                          <a:latin typeface="Wingdings" pitchFamily="2" charset="2"/>
                        </a:rPr>
                        <a:t> </a:t>
                      </a:r>
                      <a:r>
                        <a:rPr lang="en-US" sz="900">
                          <a:solidFill>
                            <a:schemeClr val="tx1"/>
                          </a:solidFill>
                        </a:rPr>
                        <a:t>= Close to average</a:t>
                      </a:r>
                      <a:endParaRPr lang="en-US" sz="900" b="1">
                        <a:solidFill>
                          <a:schemeClr val="tx1"/>
                        </a:solidFill>
                        <a:latin typeface="Wingdings" pitchFamily="2" charset="2"/>
                      </a:endParaRPr>
                    </a:p>
                  </a:txBody>
                  <a:tcPr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alpha val="34902"/>
                      </a:schemeClr>
                    </a:solidFill>
                  </a:tcPr>
                </a:tc>
                <a:extLst>
                  <a:ext uri="{0D108BD9-81ED-4DB2-BD59-A6C34878D82A}">
                    <a16:rowId xmlns:a16="http://schemas.microsoft.com/office/drawing/2014/main" val="3196002240"/>
                  </a:ext>
                </a:extLst>
              </a:tr>
            </a:tbl>
          </a:graphicData>
        </a:graphic>
      </p:graphicFrame>
      <p:sp>
        <p:nvSpPr>
          <p:cNvPr id="16" name="Rectangle 15">
            <a:extLst>
              <a:ext uri="{FF2B5EF4-FFF2-40B4-BE49-F238E27FC236}">
                <a16:creationId xmlns:a16="http://schemas.microsoft.com/office/drawing/2014/main" id="{45777B53-D10C-AB4A-9999-7F6177BDB9A2}"/>
              </a:ext>
            </a:extLst>
          </p:cNvPr>
          <p:cNvSpPr/>
          <p:nvPr/>
        </p:nvSpPr>
        <p:spPr>
          <a:xfrm>
            <a:off x="2751718" y="3556820"/>
            <a:ext cx="6241914" cy="230832"/>
          </a:xfrm>
          <a:prstGeom prst="rect">
            <a:avLst/>
          </a:prstGeom>
        </p:spPr>
        <p:txBody>
          <a:bodyPr wrap="square">
            <a:spAutoFit/>
          </a:bodyPr>
          <a:lstStyle/>
          <a:p>
            <a:r>
              <a:rPr lang="en-US" sz="900">
                <a:solidFill>
                  <a:srgbClr val="3B92CF"/>
                </a:solidFill>
              </a:rPr>
              <a:t>BURRENDAH PRIMARY SCHOOL 2021 NAPLAN SCHOOL AVERAGE WHEN COMPARED TO STUDENTS WITH SIMILAR BACKGROUND:</a:t>
            </a:r>
          </a:p>
        </p:txBody>
      </p:sp>
    </p:spTree>
    <p:extLst>
      <p:ext uri="{BB962C8B-B14F-4D97-AF65-F5344CB8AC3E}">
        <p14:creationId xmlns:p14="http://schemas.microsoft.com/office/powerpoint/2010/main" val="2624990622"/>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indoor, table, child&#10;&#10;Description automatically generated">
            <a:extLst>
              <a:ext uri="{FF2B5EF4-FFF2-40B4-BE49-F238E27FC236}">
                <a16:creationId xmlns:a16="http://schemas.microsoft.com/office/drawing/2014/main" id="{846687D1-A9D2-484D-A565-F290F16D46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694471"/>
          </a:xfrm>
          <a:prstGeom prst="rect">
            <a:avLst/>
          </a:prstGeom>
        </p:spPr>
      </p:pic>
      <p:sp>
        <p:nvSpPr>
          <p:cNvPr id="16" name="Slide Number Placeholder 1">
            <a:extLst>
              <a:ext uri="{FF2B5EF4-FFF2-40B4-BE49-F238E27FC236}">
                <a16:creationId xmlns:a16="http://schemas.microsoft.com/office/drawing/2014/main" id="{960EC356-BFC7-2949-BB45-F7EBA9556505}"/>
              </a:ext>
            </a:extLst>
          </p:cNvPr>
          <p:cNvSpPr>
            <a:spLocks noGrp="1"/>
          </p:cNvSpPr>
          <p:nvPr>
            <p:ph type="sldNum" sz="quarter" idx="12"/>
          </p:nvPr>
        </p:nvSpPr>
        <p:spPr>
          <a:xfrm>
            <a:off x="7086597" y="6508470"/>
            <a:ext cx="2057400" cy="365125"/>
          </a:xfrm>
          <a:noFill/>
        </p:spPr>
        <p:txBody>
          <a:bodyPr/>
          <a:lstStyle/>
          <a:p>
            <a:fld id="{C2E4F1FB-0E5A-CC4C-9ABE-313091DA0A26}" type="slidenum">
              <a:rPr lang="en-US" smtClean="0">
                <a:solidFill>
                  <a:schemeClr val="bg1">
                    <a:lumMod val="85000"/>
                  </a:schemeClr>
                </a:solidFill>
              </a:rPr>
              <a:t>36</a:t>
            </a:fld>
            <a:endParaRPr lang="en-US">
              <a:solidFill>
                <a:schemeClr val="bg1">
                  <a:lumMod val="85000"/>
                </a:schemeClr>
              </a:solidFill>
            </a:endParaRPr>
          </a:p>
        </p:txBody>
      </p:sp>
      <p:sp>
        <p:nvSpPr>
          <p:cNvPr id="11" name="Rectangle 10">
            <a:extLst>
              <a:ext uri="{FF2B5EF4-FFF2-40B4-BE49-F238E27FC236}">
                <a16:creationId xmlns:a16="http://schemas.microsoft.com/office/drawing/2014/main" id="{3BB5CBF6-6A56-0447-9776-0CCDC4D42BF4}"/>
              </a:ext>
            </a:extLst>
          </p:cNvPr>
          <p:cNvSpPr/>
          <p:nvPr/>
        </p:nvSpPr>
        <p:spPr>
          <a:xfrm>
            <a:off x="0" y="-9232"/>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3FB4E4-204C-8649-A4DD-4944113EB0D9}"/>
              </a:ext>
            </a:extLst>
          </p:cNvPr>
          <p:cNvSpPr/>
          <p:nvPr/>
        </p:nvSpPr>
        <p:spPr>
          <a:xfrm>
            <a:off x="0" y="656150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F6EA3E2D-9AA1-3E44-9DDA-39D6D6BE9A4E}"/>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36</a:t>
            </a:fld>
            <a:endParaRPr lang="en-US">
              <a:solidFill>
                <a:schemeClr val="bg1">
                  <a:lumMod val="85000"/>
                </a:schemeClr>
              </a:solidFill>
            </a:endParaRPr>
          </a:p>
        </p:txBody>
      </p:sp>
      <p:sp>
        <p:nvSpPr>
          <p:cNvPr id="2" name="TextBox 1">
            <a:extLst>
              <a:ext uri="{FF2B5EF4-FFF2-40B4-BE49-F238E27FC236}">
                <a16:creationId xmlns:a16="http://schemas.microsoft.com/office/drawing/2014/main" id="{375DF8D9-2899-4E29-9BC7-6DAB779B35EE}"/>
              </a:ext>
            </a:extLst>
          </p:cNvPr>
          <p:cNvSpPr txBox="1"/>
          <p:nvPr/>
        </p:nvSpPr>
        <p:spPr>
          <a:xfrm>
            <a:off x="220629" y="-7738"/>
            <a:ext cx="5609900" cy="6283973"/>
          </a:xfrm>
          <a:prstGeom prst="rect">
            <a:avLst/>
          </a:prstGeom>
          <a:solidFill>
            <a:schemeClr val="bg1"/>
          </a:solidFill>
        </p:spPr>
        <p:txBody>
          <a:bodyPr wrap="square" lIns="216000" tIns="216000" rIns="216000" bIns="216000" rtlCol="0">
            <a:spAutoFit/>
          </a:bodyPr>
          <a:lstStyle/>
          <a:p>
            <a:pPr algn="just"/>
            <a:r>
              <a:rPr lang="en-AU" sz="1400" b="1">
                <a:solidFill>
                  <a:srgbClr val="3B92CF"/>
                </a:solidFill>
              </a:rPr>
              <a:t>National Quality Standard (NQS)</a:t>
            </a:r>
          </a:p>
          <a:p>
            <a:pPr algn="just"/>
            <a:endParaRPr lang="en-AU" sz="1400">
              <a:solidFill>
                <a:srgbClr val="000000"/>
              </a:solidFill>
              <a:effectLst/>
              <a:ea typeface="Times New Roman" panose="02020603050405020304" pitchFamily="18" charset="0"/>
            </a:endParaRPr>
          </a:p>
          <a:p>
            <a:r>
              <a:rPr lang="en-AU" sz="1100">
                <a:solidFill>
                  <a:srgbClr val="000000"/>
                </a:solidFill>
                <a:effectLst/>
                <a:ea typeface="Times New Roman" panose="02020603050405020304" pitchFamily="18" charset="0"/>
              </a:rPr>
              <a:t>In Western Australia, The National Quality Standard (NQS) sets a high national benchmark for early childhood education. The NQS includes 7 quality areas that are important outcomes for children and provides an assessment framework for Kindergarten to Year 2.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In 2021, a yearly review of all the standards was conducted which included not only the early year’s perspective, but also invited feedback from the whole school (from Kindergarten to Year 6). The NQS committee grew in staff representation and as a committee, a continuous review cycle of each quality standard was undertaken. Each standard was scrutinised to identify areas which we continue to demonstrate consistent practice in, areas which are being maintained and also identified focus areas to continue to strengthen.  It was identified that as a school, Standard 3: </a:t>
            </a:r>
            <a:r>
              <a:rPr lang="en-AU" sz="1100" i="1">
                <a:solidFill>
                  <a:srgbClr val="000000"/>
                </a:solidFill>
                <a:effectLst/>
                <a:ea typeface="Times New Roman" panose="02020603050405020304" pitchFamily="18" charset="0"/>
              </a:rPr>
              <a:t>Physical Environment</a:t>
            </a:r>
            <a:r>
              <a:rPr lang="en-AU" sz="1100">
                <a:solidFill>
                  <a:srgbClr val="000000"/>
                </a:solidFill>
                <a:effectLst/>
                <a:ea typeface="Times New Roman" panose="02020603050405020304" pitchFamily="18" charset="0"/>
              </a:rPr>
              <a:t> </a:t>
            </a:r>
            <a:r>
              <a:rPr lang="en-AU" sz="1100">
                <a:solidFill>
                  <a:srgbClr val="000000"/>
                </a:solidFill>
                <a:effectLst/>
                <a:ea typeface="Calibri" panose="020F0502020204030204" pitchFamily="34" charset="0"/>
              </a:rPr>
              <a:t>is an area of focus.</a:t>
            </a:r>
            <a:r>
              <a:rPr lang="en-AU" sz="1100">
                <a:solidFill>
                  <a:srgbClr val="000000"/>
                </a:solidFill>
                <a:effectLst/>
                <a:ea typeface="Times New Roman" panose="02020603050405020304" pitchFamily="18" charset="0"/>
              </a:rPr>
              <a:t> With this in mind, a P &amp; C Nature Playground Committee was established in 2021, which included school community representation. The committee has been instrumental in the design and concept vision for a new nature playground space which will be created in stages. The concept of the nature playground space includes an open free flowing design which starts at the back of Room 12 (Year 4 area) and will flow through to the early childhood space, into the Kindergarten and Pre-primary area, over a series of stages. An overall concept design and scope of works were drawn up with a view to stage one of the concept commencing in 2022.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As a school who had successfully implemented the National Quality Standards and are consistently attaining all </a:t>
            </a:r>
            <a:r>
              <a:rPr lang="en-AU" sz="1100">
                <a:solidFill>
                  <a:srgbClr val="000000"/>
                </a:solidFill>
                <a:ea typeface="Times New Roman" panose="02020603050405020304" pitchFamily="18" charset="0"/>
              </a:rPr>
              <a:t>seven</a:t>
            </a:r>
            <a:r>
              <a:rPr lang="en-AU" sz="1100">
                <a:solidFill>
                  <a:srgbClr val="000000"/>
                </a:solidFill>
                <a:effectLst/>
                <a:ea typeface="Times New Roman" panose="02020603050405020304" pitchFamily="18" charset="0"/>
              </a:rPr>
              <a:t> standards, we were invited by the Department of Education to be part of a case study to be included in a resource that will be published and distributed to schools which provides examples of practice from teachers working in Kindergarten to Year Two across Western Australia, showcasing how they meet the seven Quality Areas of the NQS.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  </a:t>
            </a:r>
            <a:endParaRPr lang="en-US" sz="1100">
              <a:effectLst/>
              <a:ea typeface="Calibri" panose="020F0502020204030204" pitchFamily="34" charset="0"/>
            </a:endParaRPr>
          </a:p>
          <a:p>
            <a:r>
              <a:rPr lang="en-AU" sz="1100">
                <a:solidFill>
                  <a:srgbClr val="000000"/>
                </a:solidFill>
                <a:effectLst/>
                <a:ea typeface="Times New Roman" panose="02020603050405020304" pitchFamily="18" charset="0"/>
              </a:rPr>
              <a:t>The end of 2021 also saw significant funding put towards upgrading a Kindergarten classroom which included new flooring, classroom mat, cupboards, storage and a kitchen.  The resource sheds were further organised. </a:t>
            </a:r>
            <a:r>
              <a:rPr lang="en-AU" sz="1100">
                <a:solidFill>
                  <a:srgbClr val="000000"/>
                </a:solidFill>
                <a:ea typeface="Times New Roman" panose="02020603050405020304" pitchFamily="18" charset="0"/>
              </a:rPr>
              <a:t>N</a:t>
            </a:r>
            <a:r>
              <a:rPr lang="en-AU" sz="1100">
                <a:solidFill>
                  <a:srgbClr val="000000"/>
                </a:solidFill>
                <a:effectLst/>
                <a:ea typeface="Times New Roman" panose="02020603050405020304" pitchFamily="18" charset="0"/>
              </a:rPr>
              <a:t>ew quality play-based resources are now systematically stored in a centralised location, for all year levels across the school to access. Flexible furniture was purchased for a further three early childhood classrooms.</a:t>
            </a:r>
            <a:endParaRPr lang="en-US" sz="1100">
              <a:effectLst/>
              <a:ea typeface="Calibri" panose="020F0502020204030204" pitchFamily="34" charset="0"/>
            </a:endParaRPr>
          </a:p>
        </p:txBody>
      </p:sp>
    </p:spTree>
    <p:extLst>
      <p:ext uri="{BB962C8B-B14F-4D97-AF65-F5344CB8AC3E}">
        <p14:creationId xmlns:p14="http://schemas.microsoft.com/office/powerpoint/2010/main" val="2225190800"/>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hild sitting at a desk writing on a paper&#10;&#10;Description automatically generated with low confidence">
            <a:extLst>
              <a:ext uri="{FF2B5EF4-FFF2-40B4-BE49-F238E27FC236}">
                <a16:creationId xmlns:a16="http://schemas.microsoft.com/office/drawing/2014/main" id="{0CC614BE-C73C-C74F-A55F-200FC6951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59" y="236492"/>
            <a:ext cx="7136971" cy="6399971"/>
          </a:xfrm>
          <a:prstGeom prst="rect">
            <a:avLst/>
          </a:prstGeom>
        </p:spPr>
      </p:pic>
      <p:pic>
        <p:nvPicPr>
          <p:cNvPr id="4" name="Picture 3" descr="A child sitting at a desk writing on a paper&#10;&#10;Description automatically generated with low confidence">
            <a:extLst>
              <a:ext uri="{FF2B5EF4-FFF2-40B4-BE49-F238E27FC236}">
                <a16:creationId xmlns:a16="http://schemas.microsoft.com/office/drawing/2014/main" id="{7D0858E1-32AE-D141-ADC6-5D7BDEF481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7026" y="169558"/>
            <a:ext cx="7136971" cy="6399971"/>
          </a:xfrm>
          <a:prstGeom prst="rect">
            <a:avLst/>
          </a:prstGeom>
        </p:spPr>
      </p:pic>
      <p:sp>
        <p:nvSpPr>
          <p:cNvPr id="6" name="Rectangle 5">
            <a:extLst>
              <a:ext uri="{FF2B5EF4-FFF2-40B4-BE49-F238E27FC236}">
                <a16:creationId xmlns:a16="http://schemas.microsoft.com/office/drawing/2014/main" id="{C20017EC-95D9-A74F-BE57-B7210DADC82E}"/>
              </a:ext>
            </a:extLst>
          </p:cNvPr>
          <p:cNvSpPr/>
          <p:nvPr/>
        </p:nvSpPr>
        <p:spPr>
          <a:xfrm>
            <a:off x="0" y="656150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BB4BE1B9-6B03-A04E-B595-D70F3468AB0D}"/>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37</a:t>
            </a:fld>
            <a:endParaRPr lang="en-US">
              <a:solidFill>
                <a:schemeClr val="bg1">
                  <a:lumMod val="85000"/>
                </a:schemeClr>
              </a:solidFill>
            </a:endParaRPr>
          </a:p>
        </p:txBody>
      </p:sp>
      <p:sp>
        <p:nvSpPr>
          <p:cNvPr id="8" name="Rectangle 7">
            <a:extLst>
              <a:ext uri="{FF2B5EF4-FFF2-40B4-BE49-F238E27FC236}">
                <a16:creationId xmlns:a16="http://schemas.microsoft.com/office/drawing/2014/main" id="{34FC7677-B5E6-3340-8CDB-57472148F288}"/>
              </a:ext>
            </a:extLst>
          </p:cNvPr>
          <p:cNvSpPr/>
          <p:nvPr/>
        </p:nvSpPr>
        <p:spPr>
          <a:xfrm>
            <a:off x="-9054" y="3628"/>
            <a:ext cx="9153053"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50155D6-9B60-294E-9A99-ED7BCE670DB5}"/>
              </a:ext>
            </a:extLst>
          </p:cNvPr>
          <p:cNvSpPr/>
          <p:nvPr/>
        </p:nvSpPr>
        <p:spPr>
          <a:xfrm>
            <a:off x="219587" y="2843578"/>
            <a:ext cx="6462902" cy="40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1">
            <a:extLst>
              <a:ext uri="{FF2B5EF4-FFF2-40B4-BE49-F238E27FC236}">
                <a16:creationId xmlns:a16="http://schemas.microsoft.com/office/drawing/2014/main" id="{F2C8212D-124E-7C4D-B358-5B21DC7769DB}"/>
              </a:ext>
            </a:extLst>
          </p:cNvPr>
          <p:cNvGraphicFramePr>
            <a:graphicFrameLocks noGrp="1"/>
          </p:cNvGraphicFramePr>
          <p:nvPr>
            <p:extLst>
              <p:ext uri="{D42A27DB-BD31-4B8C-83A1-F6EECF244321}">
                <p14:modId xmlns:p14="http://schemas.microsoft.com/office/powerpoint/2010/main" val="1518583151"/>
              </p:ext>
            </p:extLst>
          </p:nvPr>
        </p:nvGraphicFramePr>
        <p:xfrm>
          <a:off x="465430" y="3857812"/>
          <a:ext cx="5976009" cy="1325880"/>
        </p:xfrm>
        <a:graphic>
          <a:graphicData uri="http://schemas.openxmlformats.org/drawingml/2006/table">
            <a:tbl>
              <a:tblPr firstRow="1" bandRow="1">
                <a:tableStyleId>{5C22544A-7EE6-4342-B048-85BDC9FD1C3A}</a:tableStyleId>
              </a:tblPr>
              <a:tblGrid>
                <a:gridCol w="1739780">
                  <a:extLst>
                    <a:ext uri="{9D8B030D-6E8A-4147-A177-3AD203B41FA5}">
                      <a16:colId xmlns:a16="http://schemas.microsoft.com/office/drawing/2014/main" val="3241995891"/>
                    </a:ext>
                  </a:extLst>
                </a:gridCol>
                <a:gridCol w="1248225">
                  <a:extLst>
                    <a:ext uri="{9D8B030D-6E8A-4147-A177-3AD203B41FA5}">
                      <a16:colId xmlns:a16="http://schemas.microsoft.com/office/drawing/2014/main" val="2013430145"/>
                    </a:ext>
                  </a:extLst>
                </a:gridCol>
                <a:gridCol w="1494002">
                  <a:extLst>
                    <a:ext uri="{9D8B030D-6E8A-4147-A177-3AD203B41FA5}">
                      <a16:colId xmlns:a16="http://schemas.microsoft.com/office/drawing/2014/main" val="3543115595"/>
                    </a:ext>
                  </a:extLst>
                </a:gridCol>
                <a:gridCol w="1494002">
                  <a:extLst>
                    <a:ext uri="{9D8B030D-6E8A-4147-A177-3AD203B41FA5}">
                      <a16:colId xmlns:a16="http://schemas.microsoft.com/office/drawing/2014/main" val="3409122683"/>
                    </a:ext>
                  </a:extLst>
                </a:gridCol>
              </a:tblGrid>
              <a:tr h="239699">
                <a:tc gridSpan="4">
                  <a:txBody>
                    <a:bodyPr/>
                    <a:lstStyle/>
                    <a:p>
                      <a:pPr algn="ctr"/>
                      <a:r>
                        <a:rPr lang="en-US" sz="1000"/>
                        <a:t>Pre-primary</a:t>
                      </a:r>
                    </a:p>
                  </a:txBody>
                  <a:tcPr>
                    <a:solidFill>
                      <a:srgbClr val="00204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793446"/>
                  </a:ext>
                </a:extLst>
              </a:tr>
              <a:tr h="0">
                <a:tc>
                  <a:txBody>
                    <a:bodyPr/>
                    <a:lstStyle/>
                    <a:p>
                      <a:pPr algn="ctr"/>
                      <a:endParaRPr lang="en-US" sz="950"/>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Numeracy</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Reading</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Writing</a:t>
                      </a:r>
                    </a:p>
                  </a:txBody>
                  <a:tcPr anchor="ctr">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1436131597"/>
                  </a:ext>
                </a:extLst>
              </a:tr>
              <a:tr h="0">
                <a:tc>
                  <a:txBody>
                    <a:bodyPr/>
                    <a:lstStyle/>
                    <a:p>
                      <a:pPr algn="l"/>
                      <a:r>
                        <a:rPr lang="en-US" sz="950" kern="1200">
                          <a:solidFill>
                            <a:schemeClr val="dk1"/>
                          </a:solidFill>
                          <a:latin typeface="+mn-lt"/>
                          <a:ea typeface="+mn-ea"/>
                          <a:cs typeface="+mn-cs"/>
                        </a:rPr>
                        <a:t>Burrendah Group median</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445</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456</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242</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3093224748"/>
                  </a:ext>
                </a:extLst>
              </a:tr>
              <a:tr h="0">
                <a:tc>
                  <a:txBody>
                    <a:bodyPr/>
                    <a:lstStyle/>
                    <a:p>
                      <a:pPr marL="0" algn="l" defTabSz="914400" rtl="0" eaLnBrk="1" latinLnBrk="0" hangingPunct="1"/>
                      <a:r>
                        <a:rPr lang="en-US" sz="950" kern="1200">
                          <a:solidFill>
                            <a:schemeClr val="dk1"/>
                          </a:solidFill>
                          <a:latin typeface="+mn-lt"/>
                          <a:ea typeface="+mn-ea"/>
                          <a:cs typeface="+mn-cs"/>
                        </a:rPr>
                        <a:t>Public School Median</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435</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456</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210</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1062727445"/>
                  </a:ext>
                </a:extLst>
              </a:tr>
              <a:tr h="0">
                <a:tc>
                  <a:txBody>
                    <a:bodyPr/>
                    <a:lstStyle/>
                    <a:p>
                      <a:pPr marL="0" algn="l" defTabSz="914400" rtl="0" eaLnBrk="1" latinLnBrk="0" hangingPunct="1"/>
                      <a:r>
                        <a:rPr lang="en-US" sz="950" kern="1200">
                          <a:solidFill>
                            <a:schemeClr val="dk1"/>
                          </a:solidFill>
                          <a:latin typeface="+mn-lt"/>
                          <a:ea typeface="+mn-ea"/>
                          <a:cs typeface="+mn-cs"/>
                        </a:rPr>
                        <a:t>ICSEA</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464</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478</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242</a:t>
                      </a:r>
                    </a:p>
                  </a:txBody>
                  <a:tcPr anchor="ctr">
                    <a:lnT w="12700" cap="flat" cmpd="sng" algn="ctr">
                      <a:solidFill>
                        <a:srgbClr val="00204D"/>
                      </a:solidFill>
                      <a:prstDash val="solid"/>
                      <a:round/>
                      <a:headEnd type="none" w="med" len="med"/>
                      <a:tailEnd type="none" w="med" len="med"/>
                    </a:lnT>
                    <a:solidFill>
                      <a:schemeClr val="bg1"/>
                    </a:solidFill>
                  </a:tcPr>
                </a:tc>
                <a:extLst>
                  <a:ext uri="{0D108BD9-81ED-4DB2-BD59-A6C34878D82A}">
                    <a16:rowId xmlns:a16="http://schemas.microsoft.com/office/drawing/2014/main" val="3246125591"/>
                  </a:ext>
                </a:extLst>
              </a:tr>
            </a:tbl>
          </a:graphicData>
        </a:graphic>
      </p:graphicFrame>
      <p:sp>
        <p:nvSpPr>
          <p:cNvPr id="2" name="TextBox 1">
            <a:extLst>
              <a:ext uri="{FF2B5EF4-FFF2-40B4-BE49-F238E27FC236}">
                <a16:creationId xmlns:a16="http://schemas.microsoft.com/office/drawing/2014/main" id="{B032352E-0676-4453-AC29-88D6244F2CD9}"/>
              </a:ext>
            </a:extLst>
          </p:cNvPr>
          <p:cNvSpPr txBox="1"/>
          <p:nvPr/>
        </p:nvSpPr>
        <p:spPr>
          <a:xfrm>
            <a:off x="219592" y="-314"/>
            <a:ext cx="6462897" cy="3407289"/>
          </a:xfrm>
          <a:prstGeom prst="rect">
            <a:avLst/>
          </a:prstGeom>
          <a:solidFill>
            <a:schemeClr val="bg1"/>
          </a:solidFill>
        </p:spPr>
        <p:txBody>
          <a:bodyPr wrap="square" lIns="216000" tIns="216000" rIns="216000" bIns="216000" rtlCol="0">
            <a:spAutoFit/>
          </a:bodyPr>
          <a:lstStyle/>
          <a:p>
            <a:pPr>
              <a:lnSpc>
                <a:spcPct val="106000"/>
              </a:lnSpc>
              <a:spcAft>
                <a:spcPts val="800"/>
              </a:spcAft>
            </a:pPr>
            <a:r>
              <a:rPr lang="en-AU" sz="1400" b="1">
                <a:solidFill>
                  <a:srgbClr val="00204D"/>
                </a:solidFill>
              </a:rPr>
              <a:t>On Entry Testing</a:t>
            </a:r>
            <a:endParaRPr lang="en-AU" sz="1100">
              <a:effectLst/>
              <a:ea typeface="Calibri" panose="020F0502020204030204" pitchFamily="34" charset="0"/>
              <a:cs typeface="Times New Roman" panose="02020603050405020304" pitchFamily="18" charset="0"/>
            </a:endParaRPr>
          </a:p>
          <a:p>
            <a:pPr>
              <a:lnSpc>
                <a:spcPct val="106000"/>
              </a:lnSpc>
              <a:spcAft>
                <a:spcPts val="800"/>
              </a:spcAft>
            </a:pPr>
            <a:r>
              <a:rPr lang="en-AU" sz="1100">
                <a:effectLst/>
                <a:ea typeface="Calibri" panose="020F0502020204030204" pitchFamily="34" charset="0"/>
                <a:cs typeface="Times New Roman" panose="02020603050405020304" pitchFamily="18" charset="0"/>
              </a:rPr>
              <a:t>In 2021 all Pre-primary and Year 1 students were assessed in On Entry Literacy and Numeracy during Weeks 4 – 7 in Term 1. On Entry is a mandatory assessment for all Pre-primary students. At </a:t>
            </a:r>
            <a:r>
              <a:rPr lang="en-AU" sz="1100" err="1">
                <a:effectLst/>
                <a:ea typeface="Calibri" panose="020F0502020204030204" pitchFamily="34" charset="0"/>
                <a:cs typeface="Times New Roman" panose="02020603050405020304" pitchFamily="18" charset="0"/>
              </a:rPr>
              <a:t>Burrendah</a:t>
            </a:r>
            <a:r>
              <a:rPr lang="en-AU" sz="1100">
                <a:effectLst/>
                <a:ea typeface="Calibri" panose="020F0502020204030204" pitchFamily="34" charset="0"/>
                <a:cs typeface="Times New Roman" panose="02020603050405020304" pitchFamily="18" charset="0"/>
              </a:rPr>
              <a:t> Primary School all Year 1 students are assessed to ensure the development of Literacy and Numeracy can be monitored. This assessment provides each class teacher the opportunity to assess individual students on a one-to-one basis to gather information about conceptual development and understandings.</a:t>
            </a:r>
            <a:endParaRPr lang="en-US" sz="1100">
              <a:effectLst/>
              <a:ea typeface="Calibri" panose="020F0502020204030204" pitchFamily="34" charset="0"/>
              <a:cs typeface="Times New Roman" panose="02020603050405020304" pitchFamily="18" charset="0"/>
            </a:endParaRPr>
          </a:p>
          <a:p>
            <a:pPr>
              <a:lnSpc>
                <a:spcPct val="106000"/>
              </a:lnSpc>
              <a:spcAft>
                <a:spcPts val="800"/>
              </a:spcAft>
            </a:pPr>
            <a:r>
              <a:rPr lang="en-AU" sz="1100">
                <a:effectLst/>
                <a:ea typeface="Calibri" panose="020F0502020204030204" pitchFamily="34" charset="0"/>
                <a:cs typeface="Times New Roman" panose="02020603050405020304" pitchFamily="18" charset="0"/>
              </a:rPr>
              <a:t>In 2021 Reading, Numeracy and Writing data was once again judged against the Public Schools Median, ICSEA (Index of Community Socio-Educational Advantage) Median and the Group Median. Speaking and Listening is analysed by progression / development points. The ICSEA decile for Burrendah places us in the highest decile 1- 2 on a scale of 1 – 10. </a:t>
            </a:r>
          </a:p>
          <a:p>
            <a:pPr>
              <a:lnSpc>
                <a:spcPct val="106000"/>
              </a:lnSpc>
              <a:spcAft>
                <a:spcPts val="800"/>
              </a:spcAft>
            </a:pPr>
            <a:r>
              <a:rPr lang="en-AU" sz="1100">
                <a:ea typeface="Calibri" panose="020F0502020204030204" pitchFamily="34" charset="0"/>
                <a:cs typeface="Times New Roman" panose="02020603050405020304" pitchFamily="18" charset="0"/>
              </a:rPr>
              <a:t>Results for Pre-primary indicate w</a:t>
            </a:r>
            <a:r>
              <a:rPr lang="en-AU" sz="1100">
                <a:effectLst/>
                <a:ea typeface="Calibri" panose="020F0502020204030204" pitchFamily="34" charset="0"/>
                <a:cs typeface="Times New Roman" panose="02020603050405020304" pitchFamily="18" charset="0"/>
              </a:rPr>
              <a:t>e are higher than the Public School mean in Numeracy and Writing. We are equal in Reading. Our aim is to be equal or higher than the ICSEA. We accomplished this for Writing.</a:t>
            </a:r>
          </a:p>
          <a:p>
            <a:pPr>
              <a:lnSpc>
                <a:spcPct val="106000"/>
              </a:lnSpc>
              <a:spcAft>
                <a:spcPts val="800"/>
              </a:spcAft>
            </a:pPr>
            <a:r>
              <a:rPr lang="en-AU" sz="1100">
                <a:ea typeface="Calibri" panose="020F0502020204030204" pitchFamily="34" charset="0"/>
                <a:cs typeface="Times New Roman" panose="02020603050405020304" pitchFamily="18" charset="0"/>
              </a:rPr>
              <a:t>In Year 1 we  are higher than the Public School Mean in all areas. We are equal or higher to the ICSEA in Numeracy and Writing.</a:t>
            </a:r>
          </a:p>
        </p:txBody>
      </p:sp>
      <p:sp>
        <p:nvSpPr>
          <p:cNvPr id="13" name="Rectangle 12">
            <a:extLst>
              <a:ext uri="{FF2B5EF4-FFF2-40B4-BE49-F238E27FC236}">
                <a16:creationId xmlns:a16="http://schemas.microsoft.com/office/drawing/2014/main" id="{9DEDA8D2-39D4-9A41-AB58-D80A350B126F}"/>
              </a:ext>
            </a:extLst>
          </p:cNvPr>
          <p:cNvSpPr/>
          <p:nvPr/>
        </p:nvSpPr>
        <p:spPr>
          <a:xfrm>
            <a:off x="366584" y="3470581"/>
            <a:ext cx="1687385" cy="307777"/>
          </a:xfrm>
          <a:prstGeom prst="rect">
            <a:avLst/>
          </a:prstGeom>
        </p:spPr>
        <p:txBody>
          <a:bodyPr wrap="none">
            <a:spAutoFit/>
          </a:bodyPr>
          <a:lstStyle/>
          <a:p>
            <a:r>
              <a:rPr lang="en-AU" sz="1400" b="1">
                <a:solidFill>
                  <a:srgbClr val="00204D"/>
                </a:solidFill>
              </a:rPr>
              <a:t>2021 Testing Results</a:t>
            </a:r>
            <a:endParaRPr lang="en-US" sz="1400"/>
          </a:p>
        </p:txBody>
      </p:sp>
      <p:graphicFrame>
        <p:nvGraphicFramePr>
          <p:cNvPr id="19" name="Table 11">
            <a:extLst>
              <a:ext uri="{FF2B5EF4-FFF2-40B4-BE49-F238E27FC236}">
                <a16:creationId xmlns:a16="http://schemas.microsoft.com/office/drawing/2014/main" id="{812A7578-ADA3-2E4B-9E31-C32C9A880459}"/>
              </a:ext>
            </a:extLst>
          </p:cNvPr>
          <p:cNvGraphicFramePr>
            <a:graphicFrameLocks noGrp="1"/>
          </p:cNvGraphicFramePr>
          <p:nvPr>
            <p:extLst>
              <p:ext uri="{D42A27DB-BD31-4B8C-83A1-F6EECF244321}">
                <p14:modId xmlns:p14="http://schemas.microsoft.com/office/powerpoint/2010/main" val="2848933836"/>
              </p:ext>
            </p:extLst>
          </p:nvPr>
        </p:nvGraphicFramePr>
        <p:xfrm>
          <a:off x="465430" y="5341386"/>
          <a:ext cx="5976009" cy="1325880"/>
        </p:xfrm>
        <a:graphic>
          <a:graphicData uri="http://schemas.openxmlformats.org/drawingml/2006/table">
            <a:tbl>
              <a:tblPr firstRow="1" bandRow="1">
                <a:tableStyleId>{5C22544A-7EE6-4342-B048-85BDC9FD1C3A}</a:tableStyleId>
              </a:tblPr>
              <a:tblGrid>
                <a:gridCol w="1739780">
                  <a:extLst>
                    <a:ext uri="{9D8B030D-6E8A-4147-A177-3AD203B41FA5}">
                      <a16:colId xmlns:a16="http://schemas.microsoft.com/office/drawing/2014/main" val="3241995891"/>
                    </a:ext>
                  </a:extLst>
                </a:gridCol>
                <a:gridCol w="1248225">
                  <a:extLst>
                    <a:ext uri="{9D8B030D-6E8A-4147-A177-3AD203B41FA5}">
                      <a16:colId xmlns:a16="http://schemas.microsoft.com/office/drawing/2014/main" val="2013430145"/>
                    </a:ext>
                  </a:extLst>
                </a:gridCol>
                <a:gridCol w="1494002">
                  <a:extLst>
                    <a:ext uri="{9D8B030D-6E8A-4147-A177-3AD203B41FA5}">
                      <a16:colId xmlns:a16="http://schemas.microsoft.com/office/drawing/2014/main" val="3543115595"/>
                    </a:ext>
                  </a:extLst>
                </a:gridCol>
                <a:gridCol w="1494002">
                  <a:extLst>
                    <a:ext uri="{9D8B030D-6E8A-4147-A177-3AD203B41FA5}">
                      <a16:colId xmlns:a16="http://schemas.microsoft.com/office/drawing/2014/main" val="3409122683"/>
                    </a:ext>
                  </a:extLst>
                </a:gridCol>
              </a:tblGrid>
              <a:tr h="239699">
                <a:tc gridSpan="4">
                  <a:txBody>
                    <a:bodyPr/>
                    <a:lstStyle/>
                    <a:p>
                      <a:pPr algn="ctr"/>
                      <a:r>
                        <a:rPr lang="en-US" sz="1000"/>
                        <a:t>Year 1</a:t>
                      </a:r>
                    </a:p>
                  </a:txBody>
                  <a:tcPr>
                    <a:solidFill>
                      <a:srgbClr val="00204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793446"/>
                  </a:ext>
                </a:extLst>
              </a:tr>
              <a:tr h="231032">
                <a:tc>
                  <a:txBody>
                    <a:bodyPr/>
                    <a:lstStyle/>
                    <a:p>
                      <a:pPr algn="ctr"/>
                      <a:endParaRPr lang="en-US" sz="950"/>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Numeracy</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Reading</a:t>
                      </a:r>
                    </a:p>
                  </a:txBody>
                  <a:tcPr anchor="ctr">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100" b="1"/>
                        <a:t>Writing</a:t>
                      </a:r>
                    </a:p>
                  </a:txBody>
                  <a:tcPr anchor="ctr">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1436131597"/>
                  </a:ext>
                </a:extLst>
              </a:tr>
              <a:tr h="0">
                <a:tc>
                  <a:txBody>
                    <a:bodyPr/>
                    <a:lstStyle/>
                    <a:p>
                      <a:pPr algn="l"/>
                      <a:r>
                        <a:rPr lang="en-US" sz="950" kern="1200">
                          <a:solidFill>
                            <a:schemeClr val="dk1"/>
                          </a:solidFill>
                          <a:latin typeface="+mn-lt"/>
                          <a:ea typeface="+mn-ea"/>
                          <a:cs typeface="+mn-cs"/>
                        </a:rPr>
                        <a:t>Burrendah Group median</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550</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530</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1">
                          <a:solidFill>
                            <a:srgbClr val="3B92CF"/>
                          </a:solidFill>
                        </a:rPr>
                        <a:t>507</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3093224748"/>
                  </a:ext>
                </a:extLst>
              </a:tr>
              <a:tr h="0">
                <a:tc>
                  <a:txBody>
                    <a:bodyPr/>
                    <a:lstStyle/>
                    <a:p>
                      <a:pPr marL="0" algn="l" defTabSz="914400" rtl="0" eaLnBrk="1" latinLnBrk="0" hangingPunct="1"/>
                      <a:r>
                        <a:rPr lang="en-US" sz="950" kern="1200">
                          <a:solidFill>
                            <a:schemeClr val="dk1"/>
                          </a:solidFill>
                          <a:latin typeface="+mn-lt"/>
                          <a:ea typeface="+mn-ea"/>
                          <a:cs typeface="+mn-cs"/>
                        </a:rPr>
                        <a:t>Public School Median</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503</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515</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tc>
                  <a:txBody>
                    <a:bodyPr/>
                    <a:lstStyle/>
                    <a:p>
                      <a:pPr algn="ctr"/>
                      <a:r>
                        <a:rPr lang="en-US" sz="1200" b="0">
                          <a:solidFill>
                            <a:srgbClr val="3B92CF"/>
                          </a:solidFill>
                        </a:rPr>
                        <a:t>450</a:t>
                      </a:r>
                    </a:p>
                  </a:txBody>
                  <a:tcPr anchor="ctr">
                    <a:lnT w="12700" cap="flat" cmpd="sng" algn="ctr">
                      <a:solidFill>
                        <a:srgbClr val="00204D"/>
                      </a:solidFill>
                      <a:prstDash val="solid"/>
                      <a:round/>
                      <a:headEnd type="none" w="med" len="med"/>
                      <a:tailEnd type="none" w="med" len="med"/>
                    </a:lnT>
                    <a:lnB w="12700" cap="flat" cmpd="sng" algn="ctr">
                      <a:solidFill>
                        <a:srgbClr val="00204D"/>
                      </a:solidFill>
                      <a:prstDash val="solid"/>
                      <a:round/>
                      <a:headEnd type="none" w="med" len="med"/>
                      <a:tailEnd type="none" w="med" len="med"/>
                    </a:lnB>
                    <a:solidFill>
                      <a:schemeClr val="bg1"/>
                    </a:solidFill>
                  </a:tcPr>
                </a:tc>
                <a:extLst>
                  <a:ext uri="{0D108BD9-81ED-4DB2-BD59-A6C34878D82A}">
                    <a16:rowId xmlns:a16="http://schemas.microsoft.com/office/drawing/2014/main" val="1062727445"/>
                  </a:ext>
                </a:extLst>
              </a:tr>
              <a:tr h="0">
                <a:tc>
                  <a:txBody>
                    <a:bodyPr/>
                    <a:lstStyle/>
                    <a:p>
                      <a:pPr marL="0" algn="l" defTabSz="914400" rtl="0" eaLnBrk="1" latinLnBrk="0" hangingPunct="1"/>
                      <a:r>
                        <a:rPr lang="en-US" sz="950" kern="1200">
                          <a:solidFill>
                            <a:schemeClr val="dk1"/>
                          </a:solidFill>
                          <a:latin typeface="+mn-lt"/>
                          <a:ea typeface="+mn-ea"/>
                          <a:cs typeface="+mn-cs"/>
                        </a:rPr>
                        <a:t>ICSEA</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529</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532</a:t>
                      </a:r>
                    </a:p>
                  </a:txBody>
                  <a:tcPr anchor="ctr">
                    <a:lnT w="12700" cap="flat" cmpd="sng" algn="ctr">
                      <a:solidFill>
                        <a:srgbClr val="00204D"/>
                      </a:solidFill>
                      <a:prstDash val="solid"/>
                      <a:round/>
                      <a:headEnd type="none" w="med" len="med"/>
                      <a:tailEnd type="none" w="med" len="med"/>
                    </a:lnT>
                    <a:solidFill>
                      <a:schemeClr val="bg1"/>
                    </a:solidFill>
                  </a:tcPr>
                </a:tc>
                <a:tc>
                  <a:txBody>
                    <a:bodyPr/>
                    <a:lstStyle/>
                    <a:p>
                      <a:pPr algn="ctr"/>
                      <a:r>
                        <a:rPr lang="en-US" sz="1200" b="0">
                          <a:solidFill>
                            <a:srgbClr val="3B92CF"/>
                          </a:solidFill>
                        </a:rPr>
                        <a:t>507</a:t>
                      </a:r>
                    </a:p>
                  </a:txBody>
                  <a:tcPr anchor="ctr">
                    <a:lnT w="12700" cap="flat" cmpd="sng" algn="ctr">
                      <a:solidFill>
                        <a:srgbClr val="00204D"/>
                      </a:solidFill>
                      <a:prstDash val="solid"/>
                      <a:round/>
                      <a:headEnd type="none" w="med" len="med"/>
                      <a:tailEnd type="none" w="med" len="med"/>
                    </a:lnT>
                    <a:solidFill>
                      <a:schemeClr val="bg1"/>
                    </a:solidFill>
                  </a:tcPr>
                </a:tc>
                <a:extLst>
                  <a:ext uri="{0D108BD9-81ED-4DB2-BD59-A6C34878D82A}">
                    <a16:rowId xmlns:a16="http://schemas.microsoft.com/office/drawing/2014/main" val="3246125591"/>
                  </a:ext>
                </a:extLst>
              </a:tr>
            </a:tbl>
          </a:graphicData>
        </a:graphic>
      </p:graphicFrame>
    </p:spTree>
    <p:extLst>
      <p:ext uri="{BB962C8B-B14F-4D97-AF65-F5344CB8AC3E}">
        <p14:creationId xmlns:p14="http://schemas.microsoft.com/office/powerpoint/2010/main" val="3228783410"/>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wearing clown masks&#10;&#10;Description automatically generated with low confidence">
            <a:extLst>
              <a:ext uri="{FF2B5EF4-FFF2-40B4-BE49-F238E27FC236}">
                <a16:creationId xmlns:a16="http://schemas.microsoft.com/office/drawing/2014/main" id="{A3EBD8F9-F90F-C04D-B14F-91E90A5893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55" y="-13799"/>
            <a:ext cx="9163055" cy="6647713"/>
          </a:xfrm>
          <a:prstGeom prst="rect">
            <a:avLst/>
          </a:prstGeom>
        </p:spPr>
      </p:pic>
      <p:sp>
        <p:nvSpPr>
          <p:cNvPr id="6" name="Rectangle 5">
            <a:extLst>
              <a:ext uri="{FF2B5EF4-FFF2-40B4-BE49-F238E27FC236}">
                <a16:creationId xmlns:a16="http://schemas.microsoft.com/office/drawing/2014/main" id="{CA55021F-E5E7-1241-835A-F38E2AE86669}"/>
              </a:ext>
            </a:extLst>
          </p:cNvPr>
          <p:cNvSpPr/>
          <p:nvPr/>
        </p:nvSpPr>
        <p:spPr>
          <a:xfrm>
            <a:off x="-19055" y="237935"/>
            <a:ext cx="9144000" cy="779199"/>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B92CF"/>
              </a:solidFill>
            </a:endParaRPr>
          </a:p>
        </p:txBody>
      </p:sp>
      <p:sp>
        <p:nvSpPr>
          <p:cNvPr id="8" name="Rectangle 7">
            <a:extLst>
              <a:ext uri="{FF2B5EF4-FFF2-40B4-BE49-F238E27FC236}">
                <a16:creationId xmlns:a16="http://schemas.microsoft.com/office/drawing/2014/main" id="{E65B36A8-4E13-C049-8E6C-F212F93CE181}"/>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ECEEF5EB-E46D-5848-93D1-165E7A1F58DF}"/>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38</a:t>
            </a:fld>
            <a:endParaRPr lang="en-US">
              <a:solidFill>
                <a:schemeClr val="bg1">
                  <a:lumMod val="85000"/>
                </a:schemeClr>
              </a:solidFill>
            </a:endParaRPr>
          </a:p>
        </p:txBody>
      </p:sp>
      <p:sp>
        <p:nvSpPr>
          <p:cNvPr id="10" name="Title 1">
            <a:extLst>
              <a:ext uri="{FF2B5EF4-FFF2-40B4-BE49-F238E27FC236}">
                <a16:creationId xmlns:a16="http://schemas.microsoft.com/office/drawing/2014/main" id="{D3B132E8-DD35-A64B-B13B-317634ADD5F6}"/>
              </a:ext>
            </a:extLst>
          </p:cNvPr>
          <p:cNvSpPr>
            <a:spLocks noGrp="1"/>
          </p:cNvSpPr>
          <p:nvPr>
            <p:ph type="title"/>
          </p:nvPr>
        </p:nvSpPr>
        <p:spPr>
          <a:xfrm>
            <a:off x="591922" y="253056"/>
            <a:ext cx="7403761" cy="764078"/>
          </a:xfrm>
        </p:spPr>
        <p:txBody>
          <a:bodyPr>
            <a:noAutofit/>
          </a:bodyPr>
          <a:lstStyle/>
          <a:p>
            <a:r>
              <a:rPr lang="en-AU" sz="2800" b="1">
                <a:solidFill>
                  <a:schemeClr val="bg1"/>
                </a:solidFill>
              </a:rPr>
              <a:t>Financial Reporting at 31 December 2021</a:t>
            </a:r>
            <a:endParaRPr lang="en-US" sz="2800">
              <a:solidFill>
                <a:schemeClr val="bg1"/>
              </a:solidFill>
            </a:endParaRPr>
          </a:p>
        </p:txBody>
      </p:sp>
      <p:sp>
        <p:nvSpPr>
          <p:cNvPr id="12" name="Rectangle 11">
            <a:extLst>
              <a:ext uri="{FF2B5EF4-FFF2-40B4-BE49-F238E27FC236}">
                <a16:creationId xmlns:a16="http://schemas.microsoft.com/office/drawing/2014/main" id="{335848B6-DF8C-FD49-8DE5-3F0E257589D8}"/>
              </a:ext>
            </a:extLst>
          </p:cNvPr>
          <p:cNvSpPr/>
          <p:nvPr/>
        </p:nvSpPr>
        <p:spPr>
          <a:xfrm>
            <a:off x="276667" y="1629724"/>
            <a:ext cx="4696198" cy="4693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A9BAAF93-6D24-0C4B-831A-794A576A8F22}"/>
              </a:ext>
            </a:extLst>
          </p:cNvPr>
          <p:cNvGraphicFramePr>
            <a:graphicFrameLocks noGrp="1"/>
          </p:cNvGraphicFramePr>
          <p:nvPr>
            <p:extLst>
              <p:ext uri="{D42A27DB-BD31-4B8C-83A1-F6EECF244321}">
                <p14:modId xmlns:p14="http://schemas.microsoft.com/office/powerpoint/2010/main" val="3790604455"/>
              </p:ext>
            </p:extLst>
          </p:nvPr>
        </p:nvGraphicFramePr>
        <p:xfrm>
          <a:off x="451079" y="2121179"/>
          <a:ext cx="4370836" cy="3736591"/>
        </p:xfrm>
        <a:graphic>
          <a:graphicData uri="http://schemas.openxmlformats.org/drawingml/2006/table">
            <a:tbl>
              <a:tblPr/>
              <a:tblGrid>
                <a:gridCol w="153644">
                  <a:extLst>
                    <a:ext uri="{9D8B030D-6E8A-4147-A177-3AD203B41FA5}">
                      <a16:colId xmlns:a16="http://schemas.microsoft.com/office/drawing/2014/main" val="20000"/>
                    </a:ext>
                  </a:extLst>
                </a:gridCol>
                <a:gridCol w="823128">
                  <a:extLst>
                    <a:ext uri="{9D8B030D-6E8A-4147-A177-3AD203B41FA5}">
                      <a16:colId xmlns:a16="http://schemas.microsoft.com/office/drawing/2014/main" val="20001"/>
                    </a:ext>
                  </a:extLst>
                </a:gridCol>
                <a:gridCol w="1671145">
                  <a:extLst>
                    <a:ext uri="{9D8B030D-6E8A-4147-A177-3AD203B41FA5}">
                      <a16:colId xmlns:a16="http://schemas.microsoft.com/office/drawing/2014/main" val="20002"/>
                    </a:ext>
                  </a:extLst>
                </a:gridCol>
                <a:gridCol w="887830">
                  <a:extLst>
                    <a:ext uri="{9D8B030D-6E8A-4147-A177-3AD203B41FA5}">
                      <a16:colId xmlns:a16="http://schemas.microsoft.com/office/drawing/2014/main" val="20003"/>
                    </a:ext>
                  </a:extLst>
                </a:gridCol>
                <a:gridCol w="835089">
                  <a:extLst>
                    <a:ext uri="{9D8B030D-6E8A-4147-A177-3AD203B41FA5}">
                      <a16:colId xmlns:a16="http://schemas.microsoft.com/office/drawing/2014/main" val="20004"/>
                    </a:ext>
                  </a:extLst>
                </a:gridCol>
              </a:tblGrid>
              <a:tr h="271900">
                <a:tc>
                  <a:txBody>
                    <a:bodyPr/>
                    <a:lstStyle/>
                    <a:p>
                      <a:pPr algn="ctr" fontAlgn="b"/>
                      <a:r>
                        <a:rPr lang="sk-SK" sz="900" b="1" i="0" u="none" strike="noStrike">
                          <a:solidFill>
                            <a:srgbClr val="98BBD3"/>
                          </a:solidFill>
                          <a:effectLst/>
                          <a:latin typeface="Calibri" charset="0"/>
                          <a:ea typeface="Calibri" charset="0"/>
                          <a:cs typeface="Calibri" charset="0"/>
                        </a:rPr>
                        <a:t> </a:t>
                      </a:r>
                    </a:p>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sz="1000" b="1" i="0" u="none" strike="noStrike">
                          <a:solidFill>
                            <a:srgbClr val="3B92CF"/>
                          </a:solidFill>
                          <a:effectLst/>
                          <a:latin typeface="Calibri" charset="0"/>
                        </a:rPr>
                        <a:t>REVENUE - CASH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ctr" fontAlgn="ctr"/>
                      <a:r>
                        <a:rPr lang="en-US" sz="1000" b="1" i="0" u="none" strike="noStrike">
                          <a:solidFill>
                            <a:srgbClr val="3B92CF"/>
                          </a:solidFill>
                          <a:effectLst/>
                          <a:latin typeface="Calibri" charset="0"/>
                        </a:rPr>
                        <a:t>BUDGET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000" b="1" i="0" u="none" strike="noStrike">
                          <a:solidFill>
                            <a:srgbClr val="3B92CF"/>
                          </a:solidFill>
                          <a:effectLst/>
                          <a:latin typeface="Calibri" charset="0"/>
                        </a:rPr>
                        <a:t>ACTUAL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Voluntary Contributions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34,944.00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34,764.00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01408">
                <a:tc>
                  <a:txBody>
                    <a:bodyPr/>
                    <a:lstStyle/>
                    <a:p>
                      <a:pPr algn="ctr" fontAlgn="b"/>
                      <a:r>
                        <a:rPr lang="is-IS" sz="900" b="1" i="0" u="none" strike="noStrike">
                          <a:solidFill>
                            <a:srgbClr val="98BBD3"/>
                          </a:solidFill>
                          <a:effectLst/>
                          <a:latin typeface="Calibri" charset="0"/>
                          <a:ea typeface="Calibri" charset="0"/>
                          <a:cs typeface="Calibri"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Charges and Fees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177,854.00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177,849.98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Fees from Facilities Hire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50,695.55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50,695.46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Fundraising/Donations/Sponsorships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29,505.00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29,504.53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Commonwealth Govt Revenues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1,809.00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1,808.61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Other State Govt/Local Govt Revenues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1,000.00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1,000.00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Revenue from Co, Regional Office and Other Schools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4,395.00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4,394.96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Other Revenues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11,332.00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11,135.72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Transfer from Reserve or DGR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a:t>
                      </a:r>
                      <a:r>
                        <a:rPr lang="en-AU" sz="900" b="0" i="0" u="none" strike="noStrike" kern="1200">
                          <a:solidFill>
                            <a:schemeClr val="tx1"/>
                          </a:solidFill>
                          <a:effectLst/>
                          <a:latin typeface="Calibri Light" charset="0"/>
                          <a:ea typeface="+mn-ea"/>
                          <a:cs typeface="Calibri Light" charset="0"/>
                        </a:rPr>
                        <a:t>            39,589.00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39,589.00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88820">
                <a:tc>
                  <a:txBody>
                    <a:bodyPr/>
                    <a:lstStyle/>
                    <a:p>
                      <a:pPr algn="ctr" fontAlgn="b"/>
                      <a:r>
                        <a:rPr lang="en-US" sz="900" b="1" i="0" u="none" strike="noStrike">
                          <a:solidFill>
                            <a:srgbClr val="98BBD3"/>
                          </a:solidFill>
                          <a:effectLst/>
                          <a:latin typeface="Calibri" charset="0"/>
                          <a:ea typeface="Calibri" charset="0"/>
                          <a:cs typeface="Calibri"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Residential Accommodation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88820">
                <a:tc>
                  <a:txBody>
                    <a:bodyPr/>
                    <a:lstStyle/>
                    <a:p>
                      <a:pPr algn="ctr" fontAlgn="b"/>
                      <a:r>
                        <a:rPr lang="cs-CZ" sz="900" b="1" i="0" u="none" strike="noStrike">
                          <a:solidFill>
                            <a:srgbClr val="98BBD3"/>
                          </a:solidFill>
                          <a:effectLst/>
                          <a:latin typeface="Calibri" charset="0"/>
                          <a:ea typeface="Calibri" charset="0"/>
                          <a:cs typeface="Calibri"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Farm Revenue (Ag and Farm Schools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8820">
                <a:tc>
                  <a:txBody>
                    <a:bodyPr/>
                    <a:lstStyle/>
                    <a:p>
                      <a:pPr algn="ctr" fontAlgn="b"/>
                      <a:r>
                        <a:rPr lang="is-IS" sz="900" b="1" i="0" u="none" strike="noStrike">
                          <a:solidFill>
                            <a:srgbClr val="98BBD3"/>
                          </a:solidFill>
                          <a:effectLst/>
                          <a:latin typeface="Calibri" charset="0"/>
                          <a:ea typeface="Calibri" charset="0"/>
                          <a:cs typeface="Calibri"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gridSpan="2">
                  <a:txBody>
                    <a:bodyPr/>
                    <a:lstStyle/>
                    <a:p>
                      <a:pPr algn="l" fontAlgn="b"/>
                      <a:r>
                        <a:rPr lang="en-AU" sz="900" b="0" i="0" u="none" strike="noStrike">
                          <a:solidFill>
                            <a:schemeClr val="tx1">
                              <a:lumMod val="65000"/>
                              <a:lumOff val="35000"/>
                            </a:schemeClr>
                          </a:solidFill>
                          <a:effectLst/>
                          <a:latin typeface="Calibri" panose="020F0502020204030204" pitchFamily="34" charset="0"/>
                        </a:rPr>
                        <a:t> Camp School Fees (Camp Schools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extLst>
                  <a:ext uri="{0D108BD9-81ED-4DB2-BD59-A6C34878D82A}">
                    <a16:rowId xmlns:a16="http://schemas.microsoft.com/office/drawing/2014/main" val="10012"/>
                  </a:ext>
                </a:extLst>
              </a:tr>
              <a:tr h="188820">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r" fontAlgn="b"/>
                      <a:endParaRPr lang="en-US" sz="900" b="1" i="0" u="none" strike="noStrike">
                        <a:solidFill>
                          <a:srgbClr val="636568"/>
                        </a:solidFill>
                        <a:effectLst/>
                        <a:latin typeface="Calibri" charset="0"/>
                      </a:endParaRPr>
                    </a:p>
                  </a:txBody>
                  <a:tcPr marL="0" marR="18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a:solidFill>
                            <a:srgbClr val="636568"/>
                          </a:solidFill>
                          <a:effectLst/>
                          <a:latin typeface="Calibri" charset="0"/>
                        </a:rPr>
                        <a:t> Total Locally Raised Funds </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351,123.55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350,742.26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extLst>
                  <a:ext uri="{0D108BD9-81ED-4DB2-BD59-A6C34878D82A}">
                    <a16:rowId xmlns:a16="http://schemas.microsoft.com/office/drawing/2014/main" val="10013"/>
                  </a:ext>
                </a:extLst>
              </a:tr>
              <a:tr h="174083">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endParaRPr lang="en-US" sz="900" b="1" i="0" u="none" strike="noStrike">
                        <a:solidFill>
                          <a:srgbClr val="636568"/>
                        </a:solidFill>
                        <a:effectLst/>
                        <a:latin typeface="Calibri" charset="0"/>
                      </a:endParaRPr>
                    </a:p>
                  </a:txBody>
                  <a:tcPr marL="0" marR="18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r>
                        <a:rPr lang="en-US" sz="900" b="1" i="0" u="none" strike="noStrike">
                          <a:solidFill>
                            <a:srgbClr val="636568"/>
                          </a:solidFill>
                          <a:effectLst/>
                          <a:latin typeface="Calibri" charset="0"/>
                        </a:rPr>
                        <a:t>Opening Balance</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221,564.25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221,564.25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noFill/>
                  </a:tcPr>
                </a:tc>
                <a:extLst>
                  <a:ext uri="{0D108BD9-81ED-4DB2-BD59-A6C34878D82A}">
                    <a16:rowId xmlns:a16="http://schemas.microsoft.com/office/drawing/2014/main" val="10014"/>
                  </a:ext>
                </a:extLst>
              </a:tr>
              <a:tr h="188820">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r" fontAlgn="b"/>
                      <a:endParaRPr lang="en-US" sz="900" b="1" i="0" u="none" strike="noStrike">
                        <a:solidFill>
                          <a:srgbClr val="636568"/>
                        </a:solidFill>
                        <a:effectLst/>
                        <a:latin typeface="Calibri" charset="0"/>
                      </a:endParaRPr>
                    </a:p>
                  </a:txBody>
                  <a:tcPr marL="0" marR="18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r" fontAlgn="b"/>
                      <a:r>
                        <a:rPr lang="en-US" sz="900" b="1" i="0" u="none" strike="noStrike">
                          <a:solidFill>
                            <a:srgbClr val="636568"/>
                          </a:solidFill>
                          <a:effectLst/>
                          <a:latin typeface="Calibri" charset="0"/>
                        </a:rPr>
                        <a:t>Student </a:t>
                      </a:r>
                      <a:r>
                        <a:rPr lang="en-US" sz="900" b="1" i="0" u="none" strike="noStrike" err="1">
                          <a:solidFill>
                            <a:srgbClr val="636568"/>
                          </a:solidFill>
                          <a:effectLst/>
                          <a:latin typeface="Calibri" charset="0"/>
                        </a:rPr>
                        <a:t>Centred</a:t>
                      </a:r>
                      <a:r>
                        <a:rPr lang="en-US" sz="900" b="1" i="0" u="none" strike="noStrike">
                          <a:solidFill>
                            <a:srgbClr val="636568"/>
                          </a:solidFill>
                          <a:effectLst/>
                          <a:latin typeface="Calibri" charset="0"/>
                        </a:rPr>
                        <a:t> Funding</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460,759.00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l" fontAlgn="b"/>
                      <a:r>
                        <a:rPr lang="en-US" sz="900" b="1" i="0" u="none" strike="noStrike">
                          <a:solidFill>
                            <a:srgbClr val="98BBD3"/>
                          </a:solidFill>
                          <a:effectLst/>
                          <a:latin typeface="Calibri" charset="0"/>
                          <a:ea typeface="Calibri" charset="0"/>
                          <a:cs typeface="Calibri" charset="0"/>
                        </a:rPr>
                        <a:t>$        </a:t>
                      </a:r>
                      <a:r>
                        <a:rPr lang="en-AU" sz="900" b="0" i="0" u="none" strike="noStrike" kern="1200">
                          <a:solidFill>
                            <a:schemeClr val="tx1"/>
                          </a:solidFill>
                          <a:effectLst/>
                          <a:latin typeface="Calibri Light" charset="0"/>
                          <a:ea typeface="+mn-ea"/>
                          <a:cs typeface="Calibri Light" charset="0"/>
                        </a:rPr>
                        <a:t>460,759.22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noFill/>
                  </a:tcPr>
                </a:tc>
                <a:extLst>
                  <a:ext uri="{0D108BD9-81ED-4DB2-BD59-A6C34878D82A}">
                    <a16:rowId xmlns:a16="http://schemas.microsoft.com/office/drawing/2014/main" val="10015"/>
                  </a:ext>
                </a:extLst>
              </a:tr>
              <a:tr h="188820">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endParaRPr lang="en-US" sz="900" b="1" i="0" u="none" strike="noStrike">
                        <a:solidFill>
                          <a:srgbClr val="636568"/>
                        </a:solidFill>
                        <a:effectLst/>
                        <a:latin typeface="Calibri" charset="0"/>
                      </a:endParaRPr>
                    </a:p>
                  </a:txBody>
                  <a:tcPr marL="0" marR="18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r>
                        <a:rPr lang="en-US" sz="900" b="1" i="0" u="none" strike="noStrike">
                          <a:solidFill>
                            <a:srgbClr val="3B92CF"/>
                          </a:solidFill>
                          <a:effectLst/>
                          <a:latin typeface="Calibri" charset="0"/>
                        </a:rPr>
                        <a:t>Total Cash Funds Available</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a:txBody>
                    <a:bodyPr/>
                    <a:lstStyle/>
                    <a:p>
                      <a:pPr algn="l" fontAlgn="b"/>
                      <a:r>
                        <a:rPr lang="en-US" sz="900" b="1" i="0" u="none" strike="noStrike">
                          <a:solidFill>
                            <a:srgbClr val="3B92CF"/>
                          </a:solidFill>
                          <a:effectLst/>
                          <a:latin typeface="Calibri" charset="0"/>
                          <a:ea typeface="Calibri" charset="0"/>
                          <a:cs typeface="Calibri" charset="0"/>
                        </a:rPr>
                        <a:t>$        </a:t>
                      </a:r>
                      <a:r>
                        <a:rPr lang="en-AU" sz="900" b="1" i="0" u="none" strike="noStrike" kern="1200">
                          <a:solidFill>
                            <a:srgbClr val="3B92CF"/>
                          </a:solidFill>
                          <a:effectLst/>
                          <a:latin typeface="Calibri Light" charset="0"/>
                          <a:ea typeface="+mn-ea"/>
                          <a:cs typeface="Calibri Light" charset="0"/>
                        </a:rPr>
                        <a:t>1,033,446.80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a:txBody>
                    <a:bodyPr/>
                    <a:lstStyle/>
                    <a:p>
                      <a:pPr algn="l" fontAlgn="b"/>
                      <a:r>
                        <a:rPr lang="en-US" sz="900" b="1" i="0" u="none" strike="noStrike">
                          <a:solidFill>
                            <a:srgbClr val="3B92CF"/>
                          </a:solidFill>
                          <a:effectLst/>
                          <a:latin typeface="Calibri" charset="0"/>
                          <a:ea typeface="Calibri" charset="0"/>
                          <a:cs typeface="Calibri" charset="0"/>
                        </a:rPr>
                        <a:t>$     </a:t>
                      </a:r>
                      <a:r>
                        <a:rPr lang="en-AU" sz="900" b="1" i="0" u="none" strike="noStrike" kern="1200">
                          <a:solidFill>
                            <a:srgbClr val="3B92CF"/>
                          </a:solidFill>
                          <a:effectLst/>
                          <a:latin typeface="Calibri Light" charset="0"/>
                          <a:ea typeface="+mn-ea"/>
                          <a:cs typeface="Calibri Light" charset="0"/>
                        </a:rPr>
                        <a:t>1,033,065.73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16"/>
                  </a:ext>
                </a:extLst>
              </a:tr>
              <a:tr h="198261">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endParaRPr lang="en-US" sz="900" b="1" i="0" u="none" strike="noStrike">
                        <a:solidFill>
                          <a:srgbClr val="636568"/>
                        </a:solidFill>
                        <a:effectLst/>
                        <a:latin typeface="Calibri" charset="0"/>
                      </a:endParaRPr>
                    </a:p>
                  </a:txBody>
                  <a:tcPr marL="0" marR="18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r" fontAlgn="b"/>
                      <a:r>
                        <a:rPr lang="en-US" sz="900" b="1" i="0" u="none" strike="noStrike">
                          <a:solidFill>
                            <a:srgbClr val="3B92CF"/>
                          </a:solidFill>
                          <a:effectLst/>
                          <a:latin typeface="Calibri" charset="0"/>
                        </a:rPr>
                        <a:t>Total Salary Allocation</a:t>
                      </a:r>
                    </a:p>
                  </a:txBody>
                  <a:tcPr marL="0" marR="18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12700" cap="flat" cmpd="sng" algn="ctr">
                      <a:noFill/>
                      <a:prstDash val="solid"/>
                      <a:round/>
                      <a:headEnd type="none" w="med" len="med"/>
                      <a:tailEnd type="none" w="med" len="med"/>
                    </a:lnB>
                  </a:tcPr>
                </a:tc>
                <a:tc>
                  <a:txBody>
                    <a:bodyPr/>
                    <a:lstStyle/>
                    <a:p>
                      <a:pPr algn="l" fontAlgn="b"/>
                      <a:r>
                        <a:rPr lang="en-US" sz="900" b="1" i="0" u="none" strike="noStrike">
                          <a:solidFill>
                            <a:srgbClr val="3B92CF"/>
                          </a:solidFill>
                          <a:effectLst/>
                          <a:latin typeface="Calibri" charset="0"/>
                          <a:ea typeface="Calibri" charset="0"/>
                          <a:cs typeface="Calibri" charset="0"/>
                        </a:rPr>
                        <a:t>$        </a:t>
                      </a:r>
                      <a:r>
                        <a:rPr lang="en-AU" sz="900" b="1" i="0" u="none" strike="noStrike" kern="1200">
                          <a:solidFill>
                            <a:srgbClr val="3B92CF"/>
                          </a:solidFill>
                          <a:effectLst/>
                          <a:latin typeface="Calibri Light" charset="0"/>
                          <a:ea typeface="+mn-ea"/>
                          <a:cs typeface="Calibri Light" charset="0"/>
                        </a:rPr>
                        <a:t>5,683,899.48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r>
                        <a:rPr lang="en-US" sz="900" b="1" i="0" u="none" strike="noStrike">
                          <a:solidFill>
                            <a:srgbClr val="3B92CF"/>
                          </a:solidFill>
                          <a:effectLst/>
                          <a:latin typeface="Calibri" charset="0"/>
                          <a:ea typeface="Calibri" charset="0"/>
                          <a:cs typeface="Calibri" charset="0"/>
                        </a:rPr>
                        <a:t>$     </a:t>
                      </a:r>
                      <a:r>
                        <a:rPr lang="en-AU" sz="900" b="1" i="0" u="none" strike="noStrike" kern="1200">
                          <a:solidFill>
                            <a:srgbClr val="3B92CF"/>
                          </a:solidFill>
                          <a:effectLst/>
                          <a:latin typeface="Calibri Light" charset="0"/>
                          <a:ea typeface="+mn-ea"/>
                          <a:cs typeface="Calibri Light" charset="0"/>
                        </a:rPr>
                        <a:t>5,683,899.48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7"/>
                  </a:ext>
                </a:extLst>
              </a:tr>
              <a:tr h="245039">
                <a:tc>
                  <a:txBody>
                    <a:bodyPr/>
                    <a:lstStyle/>
                    <a:p>
                      <a:pPr algn="ctr" fontAlgn="b"/>
                      <a:r>
                        <a:rPr lang="sk-SK" sz="900" b="1" i="0" u="none" strike="noStrike">
                          <a:solidFill>
                            <a:srgbClr val="98BBD3"/>
                          </a:solidFill>
                          <a:effectLst/>
                          <a:latin typeface="Calibri" charset="0"/>
                          <a:ea typeface="Calibri" charset="0"/>
                          <a:cs typeface="Calibri" charset="0"/>
                        </a:rPr>
                        <a:t> </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endParaRPr lang="en-US" sz="900" b="1" i="0" u="none" strike="noStrike">
                        <a:solidFill>
                          <a:schemeClr val="bg1"/>
                        </a:solidFill>
                        <a:effectLst/>
                        <a:latin typeface="Calibri" charset="0"/>
                      </a:endParaRPr>
                    </a:p>
                  </a:txBody>
                  <a:tcPr marL="0" marR="90000" marT="0" marB="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a:solidFill>
                            <a:schemeClr val="bg1"/>
                          </a:solidFill>
                          <a:effectLst/>
                          <a:latin typeface="Calibri" charset="0"/>
                        </a:rPr>
                        <a:t>Total Funds Available</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B92CF"/>
                    </a:solidFill>
                  </a:tcPr>
                </a:tc>
                <a:tc>
                  <a:txBody>
                    <a:bodyPr/>
                    <a:lstStyle/>
                    <a:p>
                      <a:pPr algn="l" fontAlgn="b"/>
                      <a:r>
                        <a:rPr lang="en-US" sz="900" b="1" i="0" u="none" strike="noStrike">
                          <a:solidFill>
                            <a:schemeClr val="bg1"/>
                          </a:solidFill>
                          <a:effectLst/>
                          <a:latin typeface="Calibri" charset="0"/>
                          <a:ea typeface="Calibri" charset="0"/>
                          <a:cs typeface="Calibri" charset="0"/>
                        </a:rPr>
                        <a:t>$        </a:t>
                      </a:r>
                      <a:r>
                        <a:rPr lang="en-AU" sz="900" b="0" i="0" u="none" strike="noStrike" kern="1200">
                          <a:solidFill>
                            <a:schemeClr val="bg1"/>
                          </a:solidFill>
                          <a:effectLst/>
                          <a:latin typeface="Calibri Light" charset="0"/>
                          <a:ea typeface="+mn-ea"/>
                          <a:cs typeface="Calibri Light" charset="0"/>
                        </a:rPr>
                        <a:t>6,717,346.28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B92CF"/>
                    </a:solidFill>
                  </a:tcPr>
                </a:tc>
                <a:tc>
                  <a:txBody>
                    <a:bodyPr/>
                    <a:lstStyle/>
                    <a:p>
                      <a:pPr algn="l" fontAlgn="b"/>
                      <a:r>
                        <a:rPr lang="en-US" sz="900" b="1" i="0" u="none" strike="noStrike">
                          <a:solidFill>
                            <a:schemeClr val="bg1"/>
                          </a:solidFill>
                          <a:effectLst/>
                          <a:latin typeface="Calibri" charset="0"/>
                          <a:ea typeface="Calibri" charset="0"/>
                          <a:cs typeface="Calibri" charset="0"/>
                        </a:rPr>
                        <a:t>$      </a:t>
                      </a:r>
                      <a:r>
                        <a:rPr lang="en-AU" sz="900" b="0" i="0" u="none" strike="noStrike" kern="1200">
                          <a:solidFill>
                            <a:schemeClr val="bg1"/>
                          </a:solidFill>
                          <a:effectLst/>
                          <a:latin typeface="Calibri Light" charset="0"/>
                          <a:ea typeface="+mn-ea"/>
                          <a:cs typeface="Calibri Light" charset="0"/>
                        </a:rPr>
                        <a:t>6,716,965.21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B92CF"/>
                    </a:solidFill>
                  </a:tcPr>
                </a:tc>
                <a:extLst>
                  <a:ext uri="{0D108BD9-81ED-4DB2-BD59-A6C34878D82A}">
                    <a16:rowId xmlns:a16="http://schemas.microsoft.com/office/drawing/2014/main" val="10018"/>
                  </a:ext>
                </a:extLst>
              </a:tr>
            </a:tbl>
          </a:graphicData>
        </a:graphic>
      </p:graphicFrame>
      <p:sp>
        <p:nvSpPr>
          <p:cNvPr id="15" name="Rectangle 14">
            <a:extLst>
              <a:ext uri="{FF2B5EF4-FFF2-40B4-BE49-F238E27FC236}">
                <a16:creationId xmlns:a16="http://schemas.microsoft.com/office/drawing/2014/main" id="{A466B978-C2AF-9449-AA74-CBCFA6852FC6}"/>
              </a:ext>
            </a:extLst>
          </p:cNvPr>
          <p:cNvSpPr/>
          <p:nvPr/>
        </p:nvSpPr>
        <p:spPr>
          <a:xfrm>
            <a:off x="5073884" y="1629724"/>
            <a:ext cx="3743740" cy="21821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ED369E-E88F-1448-A6F3-281608C3B6CB}"/>
              </a:ext>
            </a:extLst>
          </p:cNvPr>
          <p:cNvSpPr/>
          <p:nvPr/>
        </p:nvSpPr>
        <p:spPr>
          <a:xfrm>
            <a:off x="5073885" y="3949289"/>
            <a:ext cx="3743739" cy="2376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0467BB-8FDA-6741-B360-9623FA34C847}"/>
              </a:ext>
            </a:extLst>
          </p:cNvPr>
          <p:cNvSpPr txBox="1"/>
          <p:nvPr/>
        </p:nvSpPr>
        <p:spPr>
          <a:xfrm>
            <a:off x="5568677" y="2607686"/>
            <a:ext cx="1636025" cy="784721"/>
          </a:xfrm>
          <a:prstGeom prst="rect">
            <a:avLst/>
          </a:prstGeom>
          <a:noFill/>
        </p:spPr>
        <p:txBody>
          <a:bodyPr wrap="square" lIns="0" tIns="0" rIns="0" bIns="0" rtlCol="0">
            <a:noAutofit/>
          </a:bodyPr>
          <a:lstStyle/>
          <a:p>
            <a:pPr>
              <a:spcAft>
                <a:spcPts val="200"/>
              </a:spcAft>
              <a:tabLst>
                <a:tab pos="266700" algn="l"/>
                <a:tab pos="311150" algn="l"/>
              </a:tabLst>
            </a:pPr>
            <a:r>
              <a:rPr lang="en-AU" sz="900" b="1">
                <a:solidFill>
                  <a:srgbClr val="00204D"/>
                </a:solidFill>
                <a:latin typeface="Calibri" charset="0"/>
                <a:ea typeface="Calibri" charset="0"/>
                <a:cs typeface="Calibri" charset="0"/>
              </a:rPr>
              <a:t>57% </a:t>
            </a:r>
            <a:r>
              <a:rPr lang="en-AU" sz="900" b="1">
                <a:solidFill>
                  <a:srgbClr val="98BBD3"/>
                </a:solidFill>
                <a:latin typeface="Calibri" charset="0"/>
                <a:ea typeface="Calibri" charset="0"/>
                <a:cs typeface="Calibri" charset="0"/>
              </a:rPr>
              <a:t>	</a:t>
            </a:r>
            <a:r>
              <a:rPr lang="en-AU" sz="900">
                <a:solidFill>
                  <a:srgbClr val="636568"/>
                </a:solidFill>
                <a:latin typeface="Calibri Light" charset="0"/>
                <a:ea typeface="Calibri Light" charset="0"/>
                <a:cs typeface="Calibri Light" charset="0"/>
              </a:rPr>
              <a:t>Student Centred Funding</a:t>
            </a:r>
            <a:endParaRPr lang="en-US" sz="900" b="1">
              <a:solidFill>
                <a:srgbClr val="636568"/>
              </a:solidFill>
              <a:latin typeface="Calibri" charset="0"/>
              <a:ea typeface="Calibri" charset="0"/>
              <a:cs typeface="Calibri" charset="0"/>
            </a:endParaRPr>
          </a:p>
          <a:p>
            <a:pPr>
              <a:spcAft>
                <a:spcPts val="200"/>
              </a:spcAft>
              <a:tabLst>
                <a:tab pos="266700" algn="l"/>
                <a:tab pos="311150" algn="l"/>
              </a:tabLst>
            </a:pPr>
            <a:r>
              <a:rPr lang="en-AU" sz="900" b="1">
                <a:solidFill>
                  <a:srgbClr val="3B92CF"/>
                </a:solidFill>
                <a:latin typeface="Calibri" charset="0"/>
                <a:ea typeface="Calibri" charset="0"/>
                <a:cs typeface="Calibri" charset="0"/>
              </a:rPr>
              <a:t>36%</a:t>
            </a:r>
            <a:r>
              <a:rPr lang="en-US" sz="900" b="1">
                <a:solidFill>
                  <a:srgbClr val="9C222A"/>
                </a:solidFill>
                <a:latin typeface="Calibri" charset="0"/>
                <a:ea typeface="Calibri" charset="0"/>
                <a:cs typeface="Calibri" charset="0"/>
              </a:rPr>
              <a:t>	</a:t>
            </a:r>
            <a:r>
              <a:rPr lang="en-AU" sz="900">
                <a:solidFill>
                  <a:srgbClr val="636568"/>
                </a:solidFill>
                <a:latin typeface="Calibri Light" charset="0"/>
                <a:ea typeface="Calibri Light" charset="0"/>
                <a:cs typeface="Calibri Light" charset="0"/>
              </a:rPr>
              <a:t>Locally Raised Funds</a:t>
            </a:r>
          </a:p>
          <a:p>
            <a:pPr>
              <a:spcAft>
                <a:spcPts val="200"/>
              </a:spcAft>
              <a:tabLst>
                <a:tab pos="266700" algn="l"/>
                <a:tab pos="311150" algn="l"/>
              </a:tabLst>
            </a:pPr>
            <a:r>
              <a:rPr lang="en-AU" sz="900" b="1">
                <a:solidFill>
                  <a:srgbClr val="560100"/>
                </a:solidFill>
                <a:latin typeface="Calibri" charset="0"/>
                <a:ea typeface="Calibri" charset="0"/>
                <a:cs typeface="Calibri" charset="0"/>
              </a:rPr>
              <a:t>5%</a:t>
            </a:r>
            <a:r>
              <a:rPr lang="en-AU" sz="900">
                <a:latin typeface="Calibri Light" charset="0"/>
                <a:ea typeface="Calibri Light" charset="0"/>
                <a:cs typeface="Calibri Light" charset="0"/>
              </a:rPr>
              <a:t>	</a:t>
            </a:r>
            <a:r>
              <a:rPr lang="en-AU" sz="900">
                <a:solidFill>
                  <a:srgbClr val="636568"/>
                </a:solidFill>
                <a:latin typeface="Calibri Light" charset="0"/>
                <a:ea typeface="Calibri Light" charset="0"/>
                <a:cs typeface="Calibri Light" charset="0"/>
              </a:rPr>
              <a:t>Transfers from Reserves</a:t>
            </a:r>
          </a:p>
          <a:p>
            <a:pPr>
              <a:spcAft>
                <a:spcPts val="200"/>
              </a:spcAft>
              <a:tabLst>
                <a:tab pos="266700" algn="l"/>
                <a:tab pos="311150" algn="l"/>
              </a:tabLst>
            </a:pPr>
            <a:r>
              <a:rPr lang="en-AU" sz="900" b="1">
                <a:solidFill>
                  <a:srgbClr val="9D4A51"/>
                </a:solidFill>
                <a:latin typeface="Calibri" charset="0"/>
                <a:ea typeface="Calibri" charset="0"/>
                <a:cs typeface="Calibri" charset="0"/>
              </a:rPr>
              <a:t>1%</a:t>
            </a:r>
            <a:r>
              <a:rPr lang="en-AU" sz="900" b="1">
                <a:solidFill>
                  <a:srgbClr val="E9C51D"/>
                </a:solidFill>
                <a:latin typeface="Calibri" charset="0"/>
                <a:ea typeface="Calibri" charset="0"/>
                <a:cs typeface="Calibri" charset="0"/>
              </a:rPr>
              <a:t>	</a:t>
            </a:r>
            <a:r>
              <a:rPr lang="en-AU" sz="900">
                <a:solidFill>
                  <a:srgbClr val="636568"/>
                </a:solidFill>
                <a:latin typeface="Calibri Light" charset="0"/>
                <a:ea typeface="Calibri Light" charset="0"/>
                <a:cs typeface="Calibri Light" charset="0"/>
              </a:rPr>
              <a:t>Other   </a:t>
            </a:r>
          </a:p>
          <a:p>
            <a:pPr>
              <a:spcAft>
                <a:spcPts val="200"/>
              </a:spcAft>
              <a:tabLst>
                <a:tab pos="266700" algn="l"/>
                <a:tab pos="311150" algn="l"/>
              </a:tabLst>
            </a:pPr>
            <a:r>
              <a:rPr lang="en-AU" sz="900" b="1">
                <a:solidFill>
                  <a:srgbClr val="636568"/>
                </a:solidFill>
                <a:latin typeface="Calibri" charset="0"/>
                <a:ea typeface="Calibri" charset="0"/>
                <a:cs typeface="Calibri" charset="0"/>
              </a:rPr>
              <a:t>1%	</a:t>
            </a:r>
            <a:r>
              <a:rPr lang="en-AU" sz="900">
                <a:solidFill>
                  <a:srgbClr val="636568"/>
                </a:solidFill>
                <a:latin typeface="Calibri Light" charset="0"/>
                <a:ea typeface="Calibri Light" charset="0"/>
                <a:cs typeface="Calibri Light" charset="0"/>
              </a:rPr>
              <a:t>Other Govt Grants</a:t>
            </a:r>
            <a:r>
              <a:rPr lang="en-AU" sz="900">
                <a:latin typeface="Calibri Light" charset="0"/>
                <a:ea typeface="Calibri Light" charset="0"/>
                <a:cs typeface="Calibri Light" charset="0"/>
              </a:rPr>
              <a:t>   </a:t>
            </a:r>
          </a:p>
          <a:p>
            <a:pPr>
              <a:spcAft>
                <a:spcPts val="200"/>
              </a:spcAft>
              <a:tabLst>
                <a:tab pos="266700" algn="l"/>
                <a:tab pos="311150" algn="l"/>
              </a:tabLst>
            </a:pPr>
            <a:endParaRPr lang="en-US" sz="900" b="1">
              <a:solidFill>
                <a:srgbClr val="636568"/>
              </a:solidFill>
              <a:latin typeface="Calibri" charset="0"/>
              <a:ea typeface="Calibri" charset="0"/>
              <a:cs typeface="Calibri" charset="0"/>
            </a:endParaRPr>
          </a:p>
        </p:txBody>
      </p:sp>
      <p:sp>
        <p:nvSpPr>
          <p:cNvPr id="18" name="TextBox 17">
            <a:extLst>
              <a:ext uri="{FF2B5EF4-FFF2-40B4-BE49-F238E27FC236}">
                <a16:creationId xmlns:a16="http://schemas.microsoft.com/office/drawing/2014/main" id="{33BFE1D2-D402-A24B-8778-B0892DF42E32}"/>
              </a:ext>
            </a:extLst>
          </p:cNvPr>
          <p:cNvSpPr txBox="1"/>
          <p:nvPr/>
        </p:nvSpPr>
        <p:spPr>
          <a:xfrm>
            <a:off x="5380405" y="1917692"/>
            <a:ext cx="2166592" cy="283453"/>
          </a:xfrm>
          <a:prstGeom prst="rect">
            <a:avLst/>
          </a:prstGeom>
          <a:noFill/>
        </p:spPr>
        <p:txBody>
          <a:bodyPr wrap="none" lIns="0" tIns="0" rIns="0" bIns="0" rtlCol="0">
            <a:noAutofit/>
          </a:bodyPr>
          <a:lstStyle/>
          <a:p>
            <a:r>
              <a:rPr lang="en-US" sz="1000" b="1">
                <a:solidFill>
                  <a:srgbClr val="3B92CF"/>
                </a:solidFill>
                <a:latin typeface="Calibri" charset="0"/>
              </a:rPr>
              <a:t>CURRENT YEAR ACTUAL </a:t>
            </a:r>
            <a:br>
              <a:rPr lang="en-US" sz="1000" b="1">
                <a:solidFill>
                  <a:srgbClr val="3B92CF"/>
                </a:solidFill>
                <a:latin typeface="Calibri" charset="0"/>
              </a:rPr>
            </a:br>
            <a:r>
              <a:rPr lang="en-US" sz="1000" b="1">
                <a:solidFill>
                  <a:srgbClr val="3B92CF"/>
                </a:solidFill>
                <a:latin typeface="Calibri" charset="0"/>
              </a:rPr>
              <a:t>CASH SOURCES</a:t>
            </a:r>
          </a:p>
          <a:p>
            <a:endParaRPr lang="en-US" sz="1200" b="1"/>
          </a:p>
        </p:txBody>
      </p:sp>
      <p:pic>
        <p:nvPicPr>
          <p:cNvPr id="19" name="Picture 18">
            <a:extLst>
              <a:ext uri="{FF2B5EF4-FFF2-40B4-BE49-F238E27FC236}">
                <a16:creationId xmlns:a16="http://schemas.microsoft.com/office/drawing/2014/main" id="{867AA5B3-8AEC-D94E-B407-10A8F530D72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152552" y="2002109"/>
            <a:ext cx="1510362" cy="1510362"/>
          </a:xfrm>
          <a:prstGeom prst="rect">
            <a:avLst/>
          </a:prstGeom>
        </p:spPr>
      </p:pic>
      <p:pic>
        <p:nvPicPr>
          <p:cNvPr id="20" name="Picture 19">
            <a:extLst>
              <a:ext uri="{FF2B5EF4-FFF2-40B4-BE49-F238E27FC236}">
                <a16:creationId xmlns:a16="http://schemas.microsoft.com/office/drawing/2014/main" id="{93921B09-3B5A-8B43-84A6-6E5D0D2F22F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5218437" y="4192595"/>
            <a:ext cx="3443650" cy="1901839"/>
          </a:xfrm>
          <a:prstGeom prst="rect">
            <a:avLst/>
          </a:prstGeom>
        </p:spPr>
      </p:pic>
    </p:spTree>
    <p:extLst>
      <p:ext uri="{BB962C8B-B14F-4D97-AF65-F5344CB8AC3E}">
        <p14:creationId xmlns:p14="http://schemas.microsoft.com/office/powerpoint/2010/main" val="261747825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FB05E-BC75-864A-A20A-12A75C196B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3998" cy="6561509"/>
          </a:xfrm>
          <a:prstGeom prst="rect">
            <a:avLst/>
          </a:prstGeom>
        </p:spPr>
      </p:pic>
      <p:sp>
        <p:nvSpPr>
          <p:cNvPr id="8" name="Rectangle 7">
            <a:extLst>
              <a:ext uri="{FF2B5EF4-FFF2-40B4-BE49-F238E27FC236}">
                <a16:creationId xmlns:a16="http://schemas.microsoft.com/office/drawing/2014/main" id="{E65B36A8-4E13-C049-8E6C-F212F93CE181}"/>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ECEEF5EB-E46D-5848-93D1-165E7A1F58DF}"/>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39</a:t>
            </a:fld>
            <a:endParaRPr lang="en-US">
              <a:solidFill>
                <a:schemeClr val="bg1">
                  <a:lumMod val="85000"/>
                </a:schemeClr>
              </a:solidFill>
            </a:endParaRPr>
          </a:p>
        </p:txBody>
      </p:sp>
      <p:sp>
        <p:nvSpPr>
          <p:cNvPr id="5" name="Rectangle 4">
            <a:extLst>
              <a:ext uri="{FF2B5EF4-FFF2-40B4-BE49-F238E27FC236}">
                <a16:creationId xmlns:a16="http://schemas.microsoft.com/office/drawing/2014/main" id="{9BA6BE5D-71DB-6B44-B845-477CC39F95A5}"/>
              </a:ext>
            </a:extLst>
          </p:cNvPr>
          <p:cNvSpPr/>
          <p:nvPr/>
        </p:nvSpPr>
        <p:spPr>
          <a:xfrm>
            <a:off x="241956" y="2283974"/>
            <a:ext cx="4572373" cy="406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A2ED53D4-9CEC-B246-9D3B-217CC822ED4D}"/>
              </a:ext>
            </a:extLst>
          </p:cNvPr>
          <p:cNvGraphicFramePr>
            <a:graphicFrameLocks noGrp="1"/>
          </p:cNvGraphicFramePr>
          <p:nvPr>
            <p:extLst>
              <p:ext uri="{D42A27DB-BD31-4B8C-83A1-F6EECF244321}">
                <p14:modId xmlns:p14="http://schemas.microsoft.com/office/powerpoint/2010/main" val="3907367822"/>
              </p:ext>
            </p:extLst>
          </p:nvPr>
        </p:nvGraphicFramePr>
        <p:xfrm>
          <a:off x="385997" y="2476932"/>
          <a:ext cx="4284290" cy="3676821"/>
        </p:xfrm>
        <a:graphic>
          <a:graphicData uri="http://schemas.openxmlformats.org/drawingml/2006/table">
            <a:tbl>
              <a:tblPr/>
              <a:tblGrid>
                <a:gridCol w="149763">
                  <a:extLst>
                    <a:ext uri="{9D8B030D-6E8A-4147-A177-3AD203B41FA5}">
                      <a16:colId xmlns:a16="http://schemas.microsoft.com/office/drawing/2014/main" val="20000"/>
                    </a:ext>
                  </a:extLst>
                </a:gridCol>
                <a:gridCol w="468697">
                  <a:extLst>
                    <a:ext uri="{9D8B030D-6E8A-4147-A177-3AD203B41FA5}">
                      <a16:colId xmlns:a16="http://schemas.microsoft.com/office/drawing/2014/main" val="20001"/>
                    </a:ext>
                  </a:extLst>
                </a:gridCol>
                <a:gridCol w="1935861">
                  <a:extLst>
                    <a:ext uri="{9D8B030D-6E8A-4147-A177-3AD203B41FA5}">
                      <a16:colId xmlns:a16="http://schemas.microsoft.com/office/drawing/2014/main" val="20002"/>
                    </a:ext>
                  </a:extLst>
                </a:gridCol>
                <a:gridCol w="847493">
                  <a:extLst>
                    <a:ext uri="{9D8B030D-6E8A-4147-A177-3AD203B41FA5}">
                      <a16:colId xmlns:a16="http://schemas.microsoft.com/office/drawing/2014/main" val="20003"/>
                    </a:ext>
                  </a:extLst>
                </a:gridCol>
                <a:gridCol w="882476">
                  <a:extLst>
                    <a:ext uri="{9D8B030D-6E8A-4147-A177-3AD203B41FA5}">
                      <a16:colId xmlns:a16="http://schemas.microsoft.com/office/drawing/2014/main" val="20004"/>
                    </a:ext>
                  </a:extLst>
                </a:gridCol>
              </a:tblGrid>
              <a:tr h="182611">
                <a:tc>
                  <a:txBody>
                    <a:bodyPr/>
                    <a:lstStyle/>
                    <a:p>
                      <a:pPr algn="l" fontAlgn="b"/>
                      <a:r>
                        <a:rPr lang="sk-SK" sz="1100" b="0" i="0" u="none" strike="noStrike">
                          <a:effectLst/>
                          <a:latin typeface="Calibri"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ctr"/>
                      <a:r>
                        <a:rPr lang="en-US" sz="1000" b="1" i="0" u="none" strike="noStrike" kern="1200">
                          <a:solidFill>
                            <a:srgbClr val="560100"/>
                          </a:solidFill>
                          <a:effectLst/>
                          <a:latin typeface="Calibri" charset="0"/>
                          <a:ea typeface="+mn-ea"/>
                          <a:cs typeface="+mn-cs"/>
                        </a:rPr>
                        <a:t>EXPENDITURE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ctr" fontAlgn="ctr"/>
                      <a:r>
                        <a:rPr lang="en-US" sz="1000" b="1" i="0" u="none" strike="noStrike" kern="1200">
                          <a:solidFill>
                            <a:srgbClr val="560100"/>
                          </a:solidFill>
                          <a:effectLst/>
                          <a:latin typeface="Calibri" charset="0"/>
                          <a:ea typeface="+mn-ea"/>
                          <a:cs typeface="+mn-cs"/>
                        </a:rPr>
                        <a:t>BUDGET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1000" b="1" i="0" u="none" strike="noStrike" kern="1200">
                          <a:solidFill>
                            <a:srgbClr val="560100"/>
                          </a:solidFill>
                          <a:effectLst/>
                          <a:latin typeface="Calibri" charset="0"/>
                          <a:ea typeface="+mn-ea"/>
                          <a:cs typeface="+mn-cs"/>
                        </a:rPr>
                        <a:t>ACTUAL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Administration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66</a:t>
                      </a:r>
                      <a:r>
                        <a:rPr lang="en-AU" sz="900" b="0" i="0" u="none" strike="noStrike" kern="1200">
                          <a:solidFill>
                            <a:srgbClr val="636568"/>
                          </a:solidFill>
                          <a:effectLst/>
                          <a:latin typeface="Calibri Light" charset="0"/>
                          <a:cs typeface="Calibri Light" charset="0"/>
                        </a:rPr>
                        <a:t>,985.00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49,937.54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2611">
                <a:tc>
                  <a:txBody>
                    <a:bodyPr/>
                    <a:lstStyle/>
                    <a:p>
                      <a:pPr marL="0" algn="ctr" defTabSz="914400" rtl="0" eaLnBrk="1" fontAlgn="b" latinLnBrk="0" hangingPunct="1"/>
                      <a:r>
                        <a:rPr lang="is-IS" sz="900" b="1" i="0" u="none" strike="noStrike" kern="1200">
                          <a:solidFill>
                            <a:srgbClr val="560100"/>
                          </a:solidFill>
                          <a:effectLst/>
                          <a:latin typeface="Calibri" charset="0"/>
                          <a:ea typeface="Calibri" charset="0"/>
                          <a:cs typeface="Calibri"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Lease Payments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78</a:t>
                      </a:r>
                      <a:r>
                        <a:rPr lang="en-AU" sz="900" b="0" i="0" u="none" strike="noStrike" kern="1200">
                          <a:solidFill>
                            <a:srgbClr val="636568"/>
                          </a:solidFill>
                          <a:effectLst/>
                          <a:latin typeface="Calibri Light" charset="0"/>
                          <a:cs typeface="Calibri Light" charset="0"/>
                        </a:rPr>
                        <a:t>,818.00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71,129.69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Utilities, Facilities and Maintenance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cs typeface="Calibri Light" charset="0"/>
                        </a:rPr>
                        <a:t>179,810.00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144,119.01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Buildings, Property and Equipment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315</a:t>
                      </a:r>
                      <a:r>
                        <a:rPr lang="en-AU" sz="900" b="0" i="0" u="none" strike="noStrike" kern="1200">
                          <a:solidFill>
                            <a:srgbClr val="636568"/>
                          </a:solidFill>
                          <a:effectLst/>
                          <a:latin typeface="Calibri Light" charset="0"/>
                          <a:cs typeface="Calibri Light" charset="0"/>
                        </a:rPr>
                        <a:t>,819.64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313,048.90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Curriculum and Student Services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cs typeface="Calibri Light" charset="0"/>
                        </a:rPr>
                        <a:t>232,946.21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201,804.53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Professional Development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41</a:t>
                      </a:r>
                      <a:r>
                        <a:rPr lang="en-AU" sz="900" b="0" i="0" u="none" strike="noStrike" kern="1200">
                          <a:solidFill>
                            <a:srgbClr val="636568"/>
                          </a:solidFill>
                          <a:effectLst/>
                          <a:latin typeface="Calibri Light" charset="0"/>
                          <a:cs typeface="Calibri Light" charset="0"/>
                        </a:rPr>
                        <a:t>,900.00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41</a:t>
                      </a:r>
                      <a:r>
                        <a:rPr lang="en-AU" sz="900" b="0" i="0" u="none" strike="noStrike" kern="1200">
                          <a:solidFill>
                            <a:srgbClr val="636568"/>
                          </a:solidFill>
                          <a:effectLst/>
                          <a:latin typeface="Calibri Light" charset="0"/>
                          <a:cs typeface="Calibri Light" charset="0"/>
                        </a:rPr>
                        <a:t>,900</a:t>
                      </a:r>
                      <a:r>
                        <a:rPr lang="en-AU" sz="900" b="0" i="0" u="none" strike="noStrike" kern="1200">
                          <a:solidFill>
                            <a:srgbClr val="636568"/>
                          </a:solidFill>
                          <a:effectLst/>
                          <a:latin typeface="Calibri Light" charset="0"/>
                          <a:ea typeface="+mn-ea"/>
                          <a:cs typeface="Calibri Light" charset="0"/>
                        </a:rPr>
                        <a:t>.63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0">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Transfer to Reserve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81</a:t>
                      </a:r>
                      <a:r>
                        <a:rPr lang="en-AU" sz="900" b="0" i="0" u="none" strike="noStrike" kern="1200">
                          <a:solidFill>
                            <a:srgbClr val="636568"/>
                          </a:solidFill>
                          <a:effectLst/>
                          <a:latin typeface="Calibri Light" charset="0"/>
                          <a:cs typeface="Calibri Light" charset="0"/>
                        </a:rPr>
                        <a:t>,638.55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81,639.00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Other Expenditure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cs typeface="Calibri Light" charset="0"/>
                        </a:rPr>
                        <a:t>21,107.00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13,225.78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Payment to CO, Regional Office and Other Schools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Calibri" charset="0"/>
                          <a:cs typeface="Calibri Light" charset="0"/>
                        </a:rPr>
                        <a:t>675</a:t>
                      </a:r>
                      <a:r>
                        <a:rPr lang="en-AU" sz="900" b="0" i="0" u="none" strike="noStrike" kern="1200">
                          <a:solidFill>
                            <a:srgbClr val="636568"/>
                          </a:solidFill>
                          <a:effectLst/>
                          <a:latin typeface="Calibri Light" charset="0"/>
                          <a:cs typeface="Calibri Light" charset="0"/>
                        </a:rPr>
                        <a:t>.00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en-US" sz="900" b="1" i="0" u="none" strike="noStrike">
                          <a:solidFill>
                            <a:srgbClr val="9C222A"/>
                          </a:solidFill>
                          <a:effectLst/>
                          <a:latin typeface="Calibri" charset="0"/>
                          <a:ea typeface="Calibri" charset="0"/>
                          <a:cs typeface="Calibri" charset="0"/>
                        </a:rPr>
                        <a:t>$            </a:t>
                      </a:r>
                      <a:r>
                        <a:rPr lang="en-AU" sz="900" b="0" i="0" u="none" strike="noStrike" kern="1200">
                          <a:solidFill>
                            <a:srgbClr val="636568"/>
                          </a:solidFill>
                          <a:effectLst/>
                          <a:latin typeface="Calibri Light" charset="0"/>
                          <a:ea typeface="+mn-ea"/>
                          <a:cs typeface="Calibri Light" charset="0"/>
                        </a:rPr>
                        <a:t>675.00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8261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Residential Operations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82611">
                <a:tc>
                  <a:txBody>
                    <a:bodyPr/>
                    <a:lstStyle/>
                    <a:p>
                      <a:pPr marL="0" algn="ctr" defTabSz="914400" rtl="0" eaLnBrk="1" fontAlgn="b" latinLnBrk="0" hangingPunct="1"/>
                      <a:r>
                        <a:rPr lang="cs-CZ" sz="900" b="1" i="0" u="none" strike="noStrike" kern="1200">
                          <a:solidFill>
                            <a:srgbClr val="560100"/>
                          </a:solidFill>
                          <a:effectLst/>
                          <a:latin typeface="Calibri" charset="0"/>
                          <a:ea typeface="Calibri" charset="0"/>
                          <a:cs typeface="Calibri"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Residential Boarding Fees to CO (Ag Colleges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2611">
                <a:tc>
                  <a:txBody>
                    <a:bodyPr/>
                    <a:lstStyle/>
                    <a:p>
                      <a:pPr marL="0" algn="ctr" defTabSz="914400" rtl="0" eaLnBrk="1" fontAlgn="b" latinLnBrk="0" hangingPunct="1"/>
                      <a:r>
                        <a:rPr lang="is-IS" sz="900" b="1" i="0" u="none" strike="noStrike" kern="1200">
                          <a:solidFill>
                            <a:srgbClr val="560100"/>
                          </a:solidFill>
                          <a:effectLst/>
                          <a:latin typeface="Calibri" charset="0"/>
                          <a:ea typeface="Calibri" charset="0"/>
                          <a:cs typeface="Calibri" charset="0"/>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dirty="0">
                          <a:solidFill>
                            <a:srgbClr val="636568"/>
                          </a:solidFill>
                          <a:effectLst/>
                          <a:latin typeface="Calibri Light" charset="0"/>
                          <a:cs typeface="Calibri Light" charset="0"/>
                        </a:rPr>
                        <a:t> Farm Operations (Ag and Farm Schools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82611">
                <a:tc>
                  <a:txBody>
                    <a:bodyPr/>
                    <a:lstStyle/>
                    <a:p>
                      <a:pPr marL="0" algn="ctr" defTabSz="914400" rtl="0" eaLnBrk="1" fontAlgn="b" latinLnBrk="0" hangingPunct="1"/>
                      <a:r>
                        <a:rPr lang="is-IS" sz="900" b="1" i="0" u="none" strike="noStrike" kern="1200">
                          <a:solidFill>
                            <a:srgbClr val="560100"/>
                          </a:solidFill>
                          <a:effectLst/>
                          <a:latin typeface="Calibri" charset="0"/>
                          <a:ea typeface="Calibri" charset="0"/>
                          <a:cs typeface="Calibri" charset="0"/>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Farm Revenue to CO (Ag and Farm Schools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241981">
                <a:tc>
                  <a:txBody>
                    <a:bodyPr/>
                    <a:lstStyle/>
                    <a:p>
                      <a:pPr marL="0" algn="ctr" defTabSz="914400" rtl="0" eaLnBrk="1" fontAlgn="b" latinLnBrk="0" hangingPunct="1"/>
                      <a:r>
                        <a:rPr lang="en-US" sz="900" b="1" i="0" u="none" strike="noStrike" kern="1200">
                          <a:solidFill>
                            <a:srgbClr val="560100"/>
                          </a:solidFill>
                          <a:effectLst/>
                          <a:latin typeface="Calibri" charset="0"/>
                          <a:ea typeface="Calibri" charset="0"/>
                          <a:cs typeface="Calibri" charset="0"/>
                        </a:rPr>
                        <a:t>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gridSpan="2">
                  <a:txBody>
                    <a:bodyPr/>
                    <a:lstStyle/>
                    <a:p>
                      <a:pPr algn="l" fontAlgn="b"/>
                      <a:r>
                        <a:rPr lang="en-AU" sz="900" b="0" i="0" u="none" strike="noStrike" kern="1200">
                          <a:solidFill>
                            <a:srgbClr val="636568"/>
                          </a:solidFill>
                          <a:effectLst/>
                          <a:latin typeface="Calibri Light" charset="0"/>
                          <a:cs typeface="Calibri Light" charset="0"/>
                        </a:rPr>
                        <a:t> Camp School Fees to CO (Camp Schools only)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hMerge="1">
                  <a:txBody>
                    <a:bodyPr/>
                    <a:lstStyle/>
                    <a:p>
                      <a:endParaRPr lang="en-US"/>
                    </a:p>
                  </a:txBody>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tc>
                  <a:txBody>
                    <a:bodyPr/>
                    <a:lstStyle/>
                    <a:p>
                      <a:pPr marL="0" algn="l" defTabSz="914400" rtl="0" eaLnBrk="1" fontAlgn="b" latinLnBrk="0" hangingPunct="1">
                        <a:tabLst>
                          <a:tab pos="810000" algn="r"/>
                        </a:tabLst>
                      </a:pPr>
                      <a:r>
                        <a:rPr lang="en-US" sz="900" b="1" i="0" u="none" strike="noStrike">
                          <a:solidFill>
                            <a:srgbClr val="9C222A"/>
                          </a:solidFill>
                          <a:effectLst/>
                          <a:latin typeface="Calibri" charset="0"/>
                          <a:ea typeface="Calibri" charset="0"/>
                          <a:cs typeface="Calibri" charset="0"/>
                        </a:rPr>
                        <a:t>$</a:t>
                      </a:r>
                      <a:r>
                        <a:rPr lang="en-US" sz="900"/>
                        <a:t>	</a:t>
                      </a:r>
                      <a:r>
                        <a:rPr lang="nb-NO" sz="900" b="0" i="0" u="none" strike="noStrike" kern="1200">
                          <a:solidFill>
                            <a:srgbClr val="636568"/>
                          </a:solidFill>
                          <a:effectLst/>
                          <a:latin typeface="Calibri Light" charset="0"/>
                          <a:ea typeface="Calibri Light" charset="0"/>
                          <a:cs typeface="Calibri Light" charset="0"/>
                        </a:rPr>
                        <a:t>-</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000000"/>
                      </a:solidFill>
                      <a:prstDash val="dot"/>
                      <a:round/>
                      <a:headEnd type="none" w="med" len="med"/>
                      <a:tailEnd type="none" w="med" len="med"/>
                    </a:lnT>
                    <a:lnB w="28575" cap="flat" cmpd="sng" algn="ctr">
                      <a:solidFill>
                        <a:srgbClr val="636568"/>
                      </a:solidFill>
                      <a:prstDash val="solid"/>
                      <a:round/>
                      <a:headEnd type="none" w="med" len="med"/>
                      <a:tailEnd type="none" w="med" len="med"/>
                    </a:lnB>
                  </a:tcPr>
                </a:tc>
                <a:extLst>
                  <a:ext uri="{0D108BD9-81ED-4DB2-BD59-A6C34878D82A}">
                    <a16:rowId xmlns:a16="http://schemas.microsoft.com/office/drawing/2014/main" val="10014"/>
                  </a:ext>
                </a:extLst>
              </a:tr>
              <a:tr h="322035">
                <a:tc>
                  <a:txBody>
                    <a:bodyPr/>
                    <a:lstStyle/>
                    <a:p>
                      <a:pPr algn="l" fontAlgn="b"/>
                      <a:r>
                        <a:rPr lang="sk-SK" sz="900" b="0" i="0" u="none" strike="noStrike">
                          <a:effectLst/>
                          <a:latin typeface="Calibri"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28575" cap="flat" cmpd="sng" algn="ctr">
                      <a:solidFill>
                        <a:srgbClr val="636568"/>
                      </a:solidFill>
                      <a:prstDash val="solid"/>
                      <a:round/>
                      <a:headEnd type="none" w="med" len="med"/>
                      <a:tailEnd type="none" w="med" len="med"/>
                    </a:lnT>
                    <a:lnB w="6350" cap="flat" cmpd="sng" algn="ctr">
                      <a:noFill/>
                      <a:prstDash val="dot"/>
                      <a:round/>
                      <a:headEnd type="none" w="med" len="med"/>
                      <a:tailEnd type="none" w="med" len="med"/>
                    </a:lnB>
                    <a:noFill/>
                  </a:tcPr>
                </a:tc>
                <a:tc>
                  <a:txBody>
                    <a:bodyPr/>
                    <a:lstStyle/>
                    <a:p>
                      <a:endParaRPr lang="en-US" sz="900"/>
                    </a:p>
                  </a:txBody>
                  <a:tcPr marL="0" marR="180000" marT="0" marB="0" anchor="ctr">
                    <a:lnL w="6350" cap="flat" cmpd="sng" algn="ctr">
                      <a:noFill/>
                      <a:prstDash val="dot"/>
                      <a:round/>
                      <a:headEnd type="none" w="med" len="med"/>
                      <a:tailEnd type="none" w="med" len="med"/>
                    </a:lnL>
                    <a:lnR w="28575"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noFill/>
                      <a:prstDash val="dot"/>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810000" algn="r"/>
                        </a:tabLst>
                        <a:defRPr/>
                      </a:pPr>
                      <a:r>
                        <a:rPr lang="en-US" sz="900" b="1" i="0" u="none" strike="noStrike" kern="1200">
                          <a:solidFill>
                            <a:srgbClr val="636568"/>
                          </a:solidFill>
                          <a:effectLst/>
                          <a:latin typeface="Calibri" charset="0"/>
                          <a:ea typeface="+mn-ea"/>
                          <a:cs typeface="+mn-cs"/>
                        </a:rPr>
                        <a:t>Total Goods and Services Expenditure</a:t>
                      </a:r>
                    </a:p>
                  </a:txBody>
                  <a:tcPr marL="0" marR="18000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r" fontAlgn="b">
                        <a:tabLst>
                          <a:tab pos="810000" algn="r"/>
                        </a:tabLst>
                      </a:pPr>
                      <a:r>
                        <a:rPr lang="en-US" sz="900" b="1" i="0" u="none" strike="noStrike" kern="1200">
                          <a:solidFill>
                            <a:srgbClr val="560100"/>
                          </a:solidFill>
                          <a:effectLst/>
                          <a:latin typeface="Calibri Light" charset="0"/>
                          <a:ea typeface="Calibri Light" charset="0"/>
                          <a:cs typeface="Calibri Light" charset="0"/>
                        </a:rPr>
                        <a:t> </a:t>
                      </a:r>
                      <a:r>
                        <a:rPr lang="en-US" sz="900" b="1" i="0" u="none" strike="noStrike">
                          <a:solidFill>
                            <a:srgbClr val="560100"/>
                          </a:solidFill>
                          <a:effectLst/>
                          <a:latin typeface="Calibri" charset="0"/>
                          <a:ea typeface="Calibri" charset="0"/>
                          <a:cs typeface="Calibri" charset="0"/>
                        </a:rPr>
                        <a:t>$</a:t>
                      </a:r>
                      <a:r>
                        <a:rPr lang="en-US" sz="900" b="1">
                          <a:solidFill>
                            <a:srgbClr val="560100"/>
                          </a:solidFill>
                        </a:rPr>
                        <a:t>	</a:t>
                      </a:r>
                      <a:r>
                        <a:rPr lang="en-US" sz="900" b="1" i="0" u="none" strike="noStrike" kern="1200">
                          <a:solidFill>
                            <a:srgbClr val="560100"/>
                          </a:solidFill>
                          <a:effectLst/>
                          <a:latin typeface="Calibri Light" charset="0"/>
                          <a:ea typeface="Calibri Light" charset="0"/>
                          <a:cs typeface="Calibri Light" charset="0"/>
                        </a:rPr>
                        <a:t>1,019,699.40</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tc>
                  <a:txBody>
                    <a:bodyPr/>
                    <a:lstStyle/>
                    <a:p>
                      <a:pPr algn="r" fontAlgn="b">
                        <a:tabLst>
                          <a:tab pos="810000" algn="r"/>
                        </a:tabLst>
                      </a:pPr>
                      <a:r>
                        <a:rPr lang="en-US" sz="900" b="1" i="0" u="none" strike="noStrike">
                          <a:solidFill>
                            <a:srgbClr val="560100"/>
                          </a:solidFill>
                          <a:effectLst/>
                          <a:latin typeface="Calibri" charset="0"/>
                          <a:ea typeface="Calibri" charset="0"/>
                          <a:cs typeface="Calibri" charset="0"/>
                        </a:rPr>
                        <a:t>$</a:t>
                      </a:r>
                      <a:r>
                        <a:rPr lang="en-US" sz="900" b="1">
                          <a:solidFill>
                            <a:srgbClr val="560100"/>
                          </a:solidFill>
                        </a:rPr>
                        <a:t>	</a:t>
                      </a:r>
                      <a:r>
                        <a:rPr lang="en-US" sz="900" b="1" i="0" u="none" strike="noStrike" kern="1200">
                          <a:solidFill>
                            <a:srgbClr val="560100"/>
                          </a:solidFill>
                          <a:effectLst/>
                          <a:latin typeface="Calibri Light" charset="0"/>
                          <a:ea typeface="Calibri Light" charset="0"/>
                          <a:cs typeface="Calibri Light" charset="0"/>
                        </a:rPr>
                        <a:t>917,480.08 </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636568"/>
                      </a:solidFill>
                      <a:prstDash val="solid"/>
                      <a:round/>
                      <a:headEnd type="none" w="med" len="med"/>
                      <a:tailEnd type="none" w="med" len="med"/>
                    </a:lnT>
                    <a:lnB w="6350" cap="flat" cmpd="sng" algn="ctr">
                      <a:solidFill>
                        <a:srgbClr val="636568"/>
                      </a:solidFill>
                      <a:prstDash val="dot"/>
                      <a:round/>
                      <a:headEnd type="none" w="med" len="med"/>
                      <a:tailEnd type="none" w="med" len="med"/>
                    </a:lnB>
                    <a:noFill/>
                  </a:tcPr>
                </a:tc>
                <a:extLst>
                  <a:ext uri="{0D108BD9-81ED-4DB2-BD59-A6C34878D82A}">
                    <a16:rowId xmlns:a16="http://schemas.microsoft.com/office/drawing/2014/main" val="10015"/>
                  </a:ext>
                </a:extLst>
              </a:tr>
              <a:tr h="182611">
                <a:tc>
                  <a:txBody>
                    <a:bodyPr/>
                    <a:lstStyle/>
                    <a:p>
                      <a:pPr algn="l" fontAlgn="b"/>
                      <a:r>
                        <a:rPr lang="sk-SK" sz="900" b="0" i="0" u="none" strike="noStrike">
                          <a:effectLst/>
                          <a:latin typeface="Calibri"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tcPr>
                </a:tc>
                <a:tc>
                  <a:txBody>
                    <a:bodyPr/>
                    <a:lstStyle/>
                    <a:p>
                      <a:endParaRPr lang="en-US" sz="900"/>
                    </a:p>
                  </a:txBody>
                  <a:tcPr marL="0" marR="180000" marT="0" marB="0" anchor="ctr">
                    <a:lnL w="6350" cap="flat" cmpd="sng" algn="ctr">
                      <a:noFill/>
                      <a:prstDash val="dot"/>
                      <a:round/>
                      <a:headEnd type="none" w="med" len="med"/>
                      <a:tailEnd type="none" w="med" len="med"/>
                    </a:lnL>
                    <a:lnR w="28575"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810000" algn="r"/>
                        </a:tabLst>
                        <a:defRPr/>
                      </a:pPr>
                      <a:r>
                        <a:rPr lang="en-US" sz="900" b="1" i="0" u="none" strike="noStrike" kern="1200">
                          <a:solidFill>
                            <a:srgbClr val="636568"/>
                          </a:solidFill>
                          <a:effectLst/>
                          <a:latin typeface="Calibri" charset="0"/>
                          <a:ea typeface="+mn-ea"/>
                          <a:cs typeface="+mn-cs"/>
                        </a:rPr>
                        <a:t>Total Forecast Salary Expenditure</a:t>
                      </a:r>
                    </a:p>
                  </a:txBody>
                  <a:tcPr marL="0" marR="18000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tcPr>
                </a:tc>
                <a:tc>
                  <a:txBody>
                    <a:bodyPr/>
                    <a:lstStyle/>
                    <a:p>
                      <a:pPr algn="r" fontAlgn="b">
                        <a:tabLst>
                          <a:tab pos="810000" algn="r"/>
                        </a:tabLst>
                      </a:pPr>
                      <a:r>
                        <a:rPr lang="en-US" sz="900" b="0" i="0" u="none" strike="noStrike" kern="1200">
                          <a:solidFill>
                            <a:srgbClr val="560100"/>
                          </a:solidFill>
                          <a:effectLst/>
                          <a:latin typeface="Calibri Light" charset="0"/>
                          <a:ea typeface="Calibri Light" charset="0"/>
                          <a:cs typeface="Calibri Light" charset="0"/>
                        </a:rPr>
                        <a:t> </a:t>
                      </a:r>
                      <a:r>
                        <a:rPr lang="en-US" sz="900" b="1" i="0" u="none" strike="noStrike">
                          <a:solidFill>
                            <a:srgbClr val="560100"/>
                          </a:solidFill>
                          <a:effectLst/>
                          <a:latin typeface="Calibri" charset="0"/>
                          <a:ea typeface="Calibri" charset="0"/>
                          <a:cs typeface="Calibri" charset="0"/>
                        </a:rPr>
                        <a:t>$</a:t>
                      </a:r>
                      <a:r>
                        <a:rPr lang="en-US" sz="900">
                          <a:solidFill>
                            <a:srgbClr val="560100"/>
                          </a:solidFill>
                        </a:rPr>
                        <a:t>	</a:t>
                      </a:r>
                      <a:r>
                        <a:rPr lang="en-US" sz="900" b="1" i="0" u="none" strike="noStrike" baseline="0">
                          <a:solidFill>
                            <a:srgbClr val="560100"/>
                          </a:solidFill>
                          <a:effectLst/>
                          <a:latin typeface="Calibri" charset="0"/>
                          <a:ea typeface="Calibri" charset="0"/>
                          <a:cs typeface="Calibri" charset="0"/>
                        </a:rPr>
                        <a:t> 5,415,231.00</a:t>
                      </a:r>
                      <a:endParaRPr lang="en-US" sz="900" b="0" i="0" u="none" strike="noStrike" kern="1200">
                        <a:solidFill>
                          <a:srgbClr val="560100"/>
                        </a:solidFill>
                        <a:effectLst/>
                        <a:latin typeface="Calibri Light" charset="0"/>
                        <a:ea typeface="Calibri Light" charset="0"/>
                        <a:cs typeface="Calibri Light" charset="0"/>
                      </a:endParaRP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noFill/>
                  </a:tcPr>
                </a:tc>
                <a:tc>
                  <a:txBody>
                    <a:bodyPr/>
                    <a:lstStyle/>
                    <a:p>
                      <a:pPr algn="r" fontAlgn="b">
                        <a:tabLst>
                          <a:tab pos="810000" algn="r"/>
                        </a:tabLst>
                      </a:pPr>
                      <a:r>
                        <a:rPr lang="en-US" sz="900" b="1" i="0" u="none" strike="noStrike" baseline="0">
                          <a:solidFill>
                            <a:srgbClr val="560100"/>
                          </a:solidFill>
                          <a:effectLst/>
                          <a:latin typeface="Calibri" charset="0"/>
                          <a:ea typeface="Calibri" charset="0"/>
                          <a:cs typeface="Calibri" charset="0"/>
                        </a:rPr>
                        <a:t>$     5,415,231.00</a:t>
                      </a:r>
                      <a:endParaRPr lang="en-US" sz="900" b="0" i="0" u="none" strike="noStrike" kern="1200">
                        <a:solidFill>
                          <a:srgbClr val="560100"/>
                        </a:solidFill>
                        <a:effectLst/>
                        <a:latin typeface="Calibri Light" charset="0"/>
                        <a:ea typeface="Calibri Light" charset="0"/>
                        <a:cs typeface="Calibri Light" charset="0"/>
                      </a:endParaRP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noFill/>
                  </a:tcPr>
                </a:tc>
                <a:extLst>
                  <a:ext uri="{0D108BD9-81ED-4DB2-BD59-A6C34878D82A}">
                    <a16:rowId xmlns:a16="http://schemas.microsoft.com/office/drawing/2014/main" val="10016"/>
                  </a:ext>
                </a:extLst>
              </a:tr>
              <a:tr h="224090">
                <a:tc>
                  <a:txBody>
                    <a:bodyPr/>
                    <a:lstStyle/>
                    <a:p>
                      <a:pPr algn="l" fontAlgn="b"/>
                      <a:r>
                        <a:rPr lang="sk-SK" sz="900" b="0" i="0" u="none" strike="noStrike">
                          <a:effectLst/>
                          <a:latin typeface="Calibri"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noFill/>
                  </a:tcPr>
                </a:tc>
                <a:tc>
                  <a:txBody>
                    <a:bodyPr/>
                    <a:lstStyle/>
                    <a:p>
                      <a:endParaRPr lang="en-US" sz="900"/>
                    </a:p>
                  </a:txBody>
                  <a:tcPr marL="0" marR="180000" marT="0" marB="0" anchor="ctr">
                    <a:lnL w="6350" cap="flat" cmpd="sng" algn="ctr">
                      <a:noFill/>
                      <a:prstDash val="dot"/>
                      <a:round/>
                      <a:headEnd type="none" w="med" len="med"/>
                      <a:tailEnd type="none" w="med" len="med"/>
                    </a:lnL>
                    <a:lnR w="28575"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noFill/>
                  </a:tcPr>
                </a:tc>
                <a:tc>
                  <a:txBody>
                    <a:bodyPr/>
                    <a:lstStyle/>
                    <a:p>
                      <a:pPr marL="0" marR="0" indent="0" algn="r" defTabSz="914400" rtl="0" eaLnBrk="1" fontAlgn="b" latinLnBrk="0" hangingPunct="1">
                        <a:lnSpc>
                          <a:spcPct val="100000"/>
                        </a:lnSpc>
                        <a:spcBef>
                          <a:spcPts val="0"/>
                        </a:spcBef>
                        <a:spcAft>
                          <a:spcPts val="0"/>
                        </a:spcAft>
                        <a:buClrTx/>
                        <a:buSzTx/>
                        <a:buFontTx/>
                        <a:buNone/>
                        <a:tabLst>
                          <a:tab pos="810000" algn="r"/>
                        </a:tabLst>
                        <a:defRPr/>
                      </a:pPr>
                      <a:r>
                        <a:rPr lang="en-US" sz="900" b="1" i="0" u="none" strike="noStrike" kern="1200">
                          <a:solidFill>
                            <a:schemeClr val="bg1"/>
                          </a:solidFill>
                          <a:effectLst/>
                          <a:latin typeface="Calibri" charset="0"/>
                          <a:ea typeface="+mn-ea"/>
                          <a:cs typeface="+mn-cs"/>
                        </a:rPr>
                        <a:t>Total Expenditure</a:t>
                      </a:r>
                    </a:p>
                  </a:txBody>
                  <a:tcPr marL="0" marR="18000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noFill/>
                      <a:prstDash val="dot"/>
                      <a:round/>
                      <a:headEnd type="none" w="med" len="med"/>
                      <a:tailEnd type="none" w="med" len="med"/>
                    </a:lnT>
                    <a:lnB w="28575" cap="flat" cmpd="sng" algn="ctr">
                      <a:noFill/>
                      <a:prstDash val="solid"/>
                      <a:round/>
                      <a:headEnd type="none" w="med" len="med"/>
                      <a:tailEnd type="none" w="med" len="med"/>
                    </a:lnB>
                    <a:solidFill>
                      <a:srgbClr val="560100"/>
                    </a:solidFill>
                  </a:tcPr>
                </a:tc>
                <a:tc>
                  <a:txBody>
                    <a:bodyPr/>
                    <a:lstStyle/>
                    <a:p>
                      <a:pPr algn="r" fontAlgn="b">
                        <a:tabLst>
                          <a:tab pos="810000" algn="r"/>
                        </a:tabLst>
                      </a:pPr>
                      <a:r>
                        <a:rPr lang="en-US" sz="900" b="1" i="0" u="none" strike="noStrike" kern="1200">
                          <a:solidFill>
                            <a:schemeClr val="bg1"/>
                          </a:solidFill>
                          <a:effectLst/>
                          <a:latin typeface="Calibri" charset="0"/>
                          <a:ea typeface="+mn-ea"/>
                          <a:cs typeface="+mn-cs"/>
                        </a:rPr>
                        <a:t> $	6,434,930.40 </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solidFill>
                        <a:srgbClr val="636568"/>
                      </a:solidFill>
                      <a:prstDash val="dot"/>
                      <a:round/>
                      <a:headEnd type="none" w="med" len="med"/>
                      <a:tailEnd type="none" w="med" len="med"/>
                    </a:lnB>
                    <a:solidFill>
                      <a:srgbClr val="560100"/>
                    </a:solidFill>
                  </a:tcPr>
                </a:tc>
                <a:tc>
                  <a:txBody>
                    <a:bodyPr/>
                    <a:lstStyle/>
                    <a:p>
                      <a:pPr algn="r" fontAlgn="b">
                        <a:tabLst>
                          <a:tab pos="810000" algn="r"/>
                        </a:tabLst>
                      </a:pPr>
                      <a:r>
                        <a:rPr lang="en-US" sz="900" b="1" i="0" u="none" strike="noStrike" kern="1200">
                          <a:solidFill>
                            <a:schemeClr val="bg1"/>
                          </a:solidFill>
                          <a:effectLst/>
                          <a:latin typeface="Calibri" charset="0"/>
                          <a:ea typeface="+mn-ea"/>
                          <a:cs typeface="+mn-cs"/>
                        </a:rPr>
                        <a:t> $	6,332,711.08 </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solidFill>
                        <a:srgbClr val="636568"/>
                      </a:solidFill>
                      <a:prstDash val="dot"/>
                      <a:round/>
                      <a:headEnd type="none" w="med" len="med"/>
                      <a:tailEnd type="none" w="med" len="med"/>
                    </a:lnB>
                    <a:solidFill>
                      <a:srgbClr val="560100"/>
                    </a:solidFill>
                  </a:tcPr>
                </a:tc>
                <a:extLst>
                  <a:ext uri="{0D108BD9-81ED-4DB2-BD59-A6C34878D82A}">
                    <a16:rowId xmlns:a16="http://schemas.microsoft.com/office/drawing/2014/main" val="10017"/>
                  </a:ext>
                </a:extLst>
              </a:tr>
              <a:tr h="195001">
                <a:tc>
                  <a:txBody>
                    <a:bodyPr/>
                    <a:lstStyle/>
                    <a:p>
                      <a:pPr algn="l" fontAlgn="b"/>
                      <a:r>
                        <a:rPr lang="sk-SK" sz="900" b="0" i="0" u="none" strike="noStrike">
                          <a:effectLst/>
                          <a:latin typeface="Calibri"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900"/>
                    </a:p>
                  </a:txBody>
                  <a:tcPr marL="0" marR="0" marT="0" marB="0" anchor="ctr">
                    <a:lnL w="6350" cap="flat" cmpd="sng" algn="ctr">
                      <a:noFill/>
                      <a:prstDash val="dot"/>
                      <a:round/>
                      <a:headEnd type="none" w="med" len="med"/>
                      <a:tailEnd type="none" w="med" len="med"/>
                    </a:lnL>
                    <a:lnR w="28575" cap="flat" cmpd="sng" algn="ctr">
                      <a:noFill/>
                      <a:prstDash val="solid"/>
                      <a:round/>
                      <a:headEnd type="none" w="med" len="med"/>
                      <a:tailEnd type="none" w="med" len="med"/>
                    </a:lnR>
                    <a:lnT w="6350" cap="flat" cmpd="sng" algn="ctr">
                      <a:no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900" b="1" i="0" u="none" strike="noStrike" kern="1200">
                          <a:solidFill>
                            <a:srgbClr val="636568"/>
                          </a:solidFill>
                          <a:effectLst/>
                          <a:latin typeface="Calibri" charset="0"/>
                          <a:ea typeface="+mn-ea"/>
                          <a:cs typeface="+mn-cs"/>
                        </a:rPr>
                        <a:t>Cash Budget Variance</a:t>
                      </a:r>
                    </a:p>
                  </a:txBody>
                  <a:tcPr marL="0" marR="18000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9C222A"/>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cs typeface="Calibri Light" charset="0"/>
                        </a:rPr>
                        <a:t>13</a:t>
                      </a:r>
                      <a:r>
                        <a:rPr lang="en-US" sz="900" b="0" i="0" u="none" strike="noStrike" kern="1200">
                          <a:solidFill>
                            <a:srgbClr val="636568"/>
                          </a:solidFill>
                          <a:effectLst/>
                          <a:latin typeface="Calibri Light" charset="0"/>
                          <a:ea typeface="Calibri Light" charset="0"/>
                          <a:cs typeface="Calibri Light" charset="0"/>
                        </a:rPr>
                        <a:t>,747.40 </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12700" cap="flat" cmpd="sng" algn="ctr">
                      <a:noFill/>
                      <a:prstDash val="solid"/>
                      <a:round/>
                      <a:headEnd type="none" w="med" len="med"/>
                      <a:tailEnd type="none" w="med" len="med"/>
                    </a:lnB>
                    <a:noFill/>
                  </a:tcPr>
                </a:tc>
                <a:tc>
                  <a:txBody>
                    <a:bodyPr/>
                    <a:lstStyle/>
                    <a:p>
                      <a:pPr algn="l" fontAlgn="b">
                        <a:tabLst>
                          <a:tab pos="810000" algn="r"/>
                        </a:tabLst>
                      </a:pPr>
                      <a:r>
                        <a:rPr lang="sk-SK" sz="900" b="0" i="0" u="none" strike="noStrike" kern="1200" dirty="0">
                          <a:solidFill>
                            <a:srgbClr val="636568"/>
                          </a:solidFill>
                          <a:effectLst/>
                          <a:latin typeface="Calibri Light" charset="0"/>
                          <a:ea typeface="Calibri Light" charset="0"/>
                          <a:cs typeface="Calibri Light" charset="0"/>
                        </a:rPr>
                        <a:t> </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8"/>
                  </a:ext>
                </a:extLst>
              </a:tr>
            </a:tbl>
          </a:graphicData>
        </a:graphic>
      </p:graphicFrame>
      <p:sp>
        <p:nvSpPr>
          <p:cNvPr id="7" name="Rectangle 6">
            <a:extLst>
              <a:ext uri="{FF2B5EF4-FFF2-40B4-BE49-F238E27FC236}">
                <a16:creationId xmlns:a16="http://schemas.microsoft.com/office/drawing/2014/main" id="{5253749D-BECC-9747-BA66-01D99C97FC8A}"/>
              </a:ext>
            </a:extLst>
          </p:cNvPr>
          <p:cNvSpPr/>
          <p:nvPr/>
        </p:nvSpPr>
        <p:spPr>
          <a:xfrm>
            <a:off x="4977204" y="2283974"/>
            <a:ext cx="3951346" cy="4065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E53235-EC16-E944-9572-14E99318D705}"/>
              </a:ext>
            </a:extLst>
          </p:cNvPr>
          <p:cNvSpPr txBox="1"/>
          <p:nvPr/>
        </p:nvSpPr>
        <p:spPr>
          <a:xfrm>
            <a:off x="5199888" y="2523109"/>
            <a:ext cx="3049324" cy="265055"/>
          </a:xfrm>
          <a:prstGeom prst="rect">
            <a:avLst/>
          </a:prstGeom>
          <a:noFill/>
        </p:spPr>
        <p:txBody>
          <a:bodyPr wrap="none" lIns="0" tIns="0" rIns="0" bIns="0" rtlCol="0">
            <a:noAutofit/>
          </a:bodyPr>
          <a:lstStyle/>
          <a:p>
            <a:r>
              <a:rPr lang="en-US" sz="1050" b="1">
                <a:solidFill>
                  <a:srgbClr val="560100"/>
                </a:solidFill>
                <a:latin typeface="Calibri" charset="0"/>
              </a:rPr>
              <a:t>CONTINGENCY REVENUE </a:t>
            </a:r>
            <a:r>
              <a:rPr lang="mr-IN" sz="1050" b="1">
                <a:solidFill>
                  <a:srgbClr val="560100"/>
                </a:solidFill>
                <a:latin typeface="Calibri" charset="0"/>
              </a:rPr>
              <a:t>–</a:t>
            </a:r>
            <a:r>
              <a:rPr lang="en-US" sz="1050" b="1">
                <a:solidFill>
                  <a:srgbClr val="560100"/>
                </a:solidFill>
                <a:latin typeface="Calibri" charset="0"/>
              </a:rPr>
              <a:t> BUDGET vs ACTUAL</a:t>
            </a:r>
            <a:endParaRPr lang="en-US" sz="1400" b="1">
              <a:solidFill>
                <a:srgbClr val="560100"/>
              </a:solidFill>
            </a:endParaRPr>
          </a:p>
        </p:txBody>
      </p:sp>
      <p:pic>
        <p:nvPicPr>
          <p:cNvPr id="12" name="Picture 11">
            <a:extLst>
              <a:ext uri="{FF2B5EF4-FFF2-40B4-BE49-F238E27FC236}">
                <a16:creationId xmlns:a16="http://schemas.microsoft.com/office/drawing/2014/main" id="{369D2706-8D73-B44E-8C2A-6151BD189C2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110699" y="3429000"/>
            <a:ext cx="3689743" cy="2693756"/>
          </a:xfrm>
          <a:prstGeom prst="rect">
            <a:avLst/>
          </a:prstGeom>
        </p:spPr>
      </p:pic>
      <p:pic>
        <p:nvPicPr>
          <p:cNvPr id="13" name="Picture 12">
            <a:extLst>
              <a:ext uri="{FF2B5EF4-FFF2-40B4-BE49-F238E27FC236}">
                <a16:creationId xmlns:a16="http://schemas.microsoft.com/office/drawing/2014/main" id="{2DDA0700-6C89-6243-B5A2-F0AF6E1A4F8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8549"/>
          <a:stretch/>
        </p:blipFill>
        <p:spPr>
          <a:xfrm>
            <a:off x="7638473" y="2816818"/>
            <a:ext cx="1045366" cy="789154"/>
          </a:xfrm>
          <a:prstGeom prst="rect">
            <a:avLst/>
          </a:prstGeom>
        </p:spPr>
      </p:pic>
    </p:spTree>
    <p:extLst>
      <p:ext uri="{BB962C8B-B14F-4D97-AF65-F5344CB8AC3E}">
        <p14:creationId xmlns:p14="http://schemas.microsoft.com/office/powerpoint/2010/main" val="2760921161"/>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BF1CE8-3812-AC46-B0FF-862C518F54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9144000" cy="1991032"/>
          </a:xfrm>
          <a:prstGeom prst="rect">
            <a:avLst/>
          </a:prstGeom>
        </p:spPr>
      </p:pic>
      <p:sp>
        <p:nvSpPr>
          <p:cNvPr id="17" name="TextBox 16">
            <a:extLst>
              <a:ext uri="{FF2B5EF4-FFF2-40B4-BE49-F238E27FC236}">
                <a16:creationId xmlns:a16="http://schemas.microsoft.com/office/drawing/2014/main" id="{2FC4F91A-AB64-A645-9A6E-FF3B54084041}"/>
              </a:ext>
            </a:extLst>
          </p:cNvPr>
          <p:cNvSpPr txBox="1"/>
          <p:nvPr/>
        </p:nvSpPr>
        <p:spPr>
          <a:xfrm>
            <a:off x="2132877" y="2511176"/>
            <a:ext cx="6798399" cy="4059032"/>
          </a:xfrm>
          <a:prstGeom prst="rect">
            <a:avLst/>
          </a:prstGeom>
          <a:noFill/>
        </p:spPr>
        <p:txBody>
          <a:bodyPr wrap="square" lIns="91440" tIns="45720" rIns="91440" bIns="45720" numCol="1" spcCol="360000" rtlCol="0" anchor="t">
            <a:noAutofit/>
          </a:bodyPr>
          <a:lstStyle/>
          <a:p>
            <a:pPr>
              <a:spcBef>
                <a:spcPts val="600"/>
              </a:spcBef>
            </a:pPr>
            <a:r>
              <a:rPr lang="en-AU" sz="1000"/>
              <a:t>I wish to acknowledge my fellow Board members, consisting of volunteer staff, parents, community members, and Burrendah leadership representatives, for their remarkable efforts in continuing to overcome the many challenges experienced during the two years of the COVID-19 pandemic. </a:t>
            </a:r>
          </a:p>
          <a:p>
            <a:pPr>
              <a:spcBef>
                <a:spcPts val="600"/>
              </a:spcBef>
            </a:pPr>
            <a:r>
              <a:rPr lang="en-US" sz="1000"/>
              <a:t>Throughout 2021 the Burrendah Board focused on effective communication to all areas of our school and the broader community. Our commitment, premised on consultation and collaboration, proved successful, with increased parent and community members on our Board reflecting our community's many cultural and diverse groups.</a:t>
            </a:r>
            <a:endParaRPr lang="en-AU" sz="1000"/>
          </a:p>
          <a:p>
            <a:pPr>
              <a:spcBef>
                <a:spcPts val="600"/>
              </a:spcBef>
            </a:pPr>
            <a:r>
              <a:rPr lang="en-US" sz="1000"/>
              <a:t>As a finalist in the 2021 WA Primary School of the Year, Burrendah Primary School maintained its reputation as a high performing school that excels in creating a culture of success and learning and focuses on empowering students to achieve </a:t>
            </a:r>
            <a:br>
              <a:rPr lang="en-US" sz="1000"/>
            </a:br>
            <a:r>
              <a:rPr lang="en-US" sz="1000"/>
              <a:t>their potential. </a:t>
            </a:r>
            <a:endParaRPr lang="en-AU" sz="1000"/>
          </a:p>
          <a:p>
            <a:pPr>
              <a:spcBef>
                <a:spcPts val="600"/>
              </a:spcBef>
            </a:pPr>
            <a:r>
              <a:rPr lang="en-US" sz="1000"/>
              <a:t>In my professional employment, I continued to be at the forefront of COVID-19 operations to implement COVID policy and operational practices on a large scale. My insight of applying best practices for managing COVID highlighted the commitment and professional work of the Burrendah leadership team and staff to align the schools' approaches to ensure a safe environment for our school community. </a:t>
            </a:r>
            <a:endParaRPr lang="en-AU" sz="1000"/>
          </a:p>
          <a:p>
            <a:pPr>
              <a:spcBef>
                <a:spcPts val="600"/>
              </a:spcBef>
            </a:pPr>
            <a:r>
              <a:rPr lang="en-US" sz="1000"/>
              <a:t>In 2021 the Burrendah leadership team, staff and Board successfully re-united the school community post-Covid. Introduced remote learning platforms, consistent and regular communications while reflecting on where we can improve, ensured our school continues to connect, collaborate and commit to develop the interests of the Burrendah Primary School community. </a:t>
            </a:r>
            <a:endParaRPr lang="en-AU" sz="1000"/>
          </a:p>
          <a:p>
            <a:pPr>
              <a:spcBef>
                <a:spcPts val="600"/>
              </a:spcBef>
            </a:pPr>
            <a:r>
              <a:rPr lang="en-US" sz="1000"/>
              <a:t>I wish to thank the outgoing Board members:  Mr Henry Lam (Parent representative) and Mrs Sue Horoch</a:t>
            </a:r>
            <a:r>
              <a:rPr lang="en-AU" sz="1000"/>
              <a:t> </a:t>
            </a:r>
            <a:r>
              <a:rPr lang="en-US" sz="1000"/>
              <a:t> (Deputy Principal); thank you both for your commitment and contribution to Burrendah Primary School.</a:t>
            </a:r>
            <a:endParaRPr lang="en-AU" sz="1000"/>
          </a:p>
          <a:p>
            <a:pPr>
              <a:spcBef>
                <a:spcPts val="600"/>
              </a:spcBef>
            </a:pPr>
            <a:r>
              <a:rPr lang="en-US" sz="1000"/>
              <a:t>Further acknowledgement to </a:t>
            </a:r>
            <a:r>
              <a:rPr lang="en-US" sz="1000" err="1"/>
              <a:t>Mrs</a:t>
            </a:r>
            <a:r>
              <a:rPr lang="en-US" sz="1000"/>
              <a:t> Sue </a:t>
            </a:r>
            <a:r>
              <a:rPr lang="en-US" sz="1000" err="1"/>
              <a:t>Horoch</a:t>
            </a:r>
            <a:r>
              <a:rPr lang="en-US" sz="1000"/>
              <a:t>, retiring after 45 years of diligent service to education; we wish Sue a happy retirement and thank her for her passion and commitment to Burrendah Primary School. </a:t>
            </a:r>
            <a:endParaRPr lang="en-AU" sz="1000"/>
          </a:p>
          <a:p>
            <a:pPr>
              <a:spcBef>
                <a:spcPts val="600"/>
              </a:spcBef>
            </a:pPr>
            <a:r>
              <a:rPr lang="en-US" sz="1000"/>
              <a:t>With new Board members coming on in 2022, I look forward to the board guiding and supporting exciting new initiatives that enhance student outcomes and promote </a:t>
            </a:r>
            <a:r>
              <a:rPr lang="en-US" sz="1000" err="1"/>
              <a:t>Burrendah</a:t>
            </a:r>
            <a:r>
              <a:rPr lang="en-US" sz="1000"/>
              <a:t> Primary School being a remarkable Independent Public School.</a:t>
            </a:r>
            <a:endParaRPr lang="en-AU" sz="100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619" y="2877119"/>
            <a:ext cx="1597778" cy="827019"/>
          </a:xfrm>
          <a:prstGeom prst="rect">
            <a:avLst/>
          </a:prstGeom>
        </p:spPr>
      </p:pic>
      <p:sp>
        <p:nvSpPr>
          <p:cNvPr id="11" name="TextBox 10">
            <a:extLst>
              <a:ext uri="{FF2B5EF4-FFF2-40B4-BE49-F238E27FC236}">
                <a16:creationId xmlns:a16="http://schemas.microsoft.com/office/drawing/2014/main" id="{34CD5342-A0E6-5E4F-B090-C6D20D435B5D}"/>
              </a:ext>
            </a:extLst>
          </p:cNvPr>
          <p:cNvSpPr txBox="1"/>
          <p:nvPr/>
        </p:nvSpPr>
        <p:spPr>
          <a:xfrm>
            <a:off x="2132877" y="503148"/>
            <a:ext cx="3475487" cy="1200329"/>
          </a:xfrm>
          <a:prstGeom prst="rect">
            <a:avLst/>
          </a:prstGeom>
          <a:noFill/>
        </p:spPr>
        <p:txBody>
          <a:bodyPr wrap="square" rtlCol="0">
            <a:spAutoFit/>
          </a:bodyPr>
          <a:lstStyle/>
          <a:p>
            <a:r>
              <a:rPr lang="en-US">
                <a:solidFill>
                  <a:schemeClr val="bg1"/>
                </a:solidFill>
              </a:rPr>
              <a:t>Message from the </a:t>
            </a:r>
          </a:p>
          <a:p>
            <a:r>
              <a:rPr lang="en-US" b="1">
                <a:solidFill>
                  <a:schemeClr val="bg1"/>
                </a:solidFill>
              </a:rPr>
              <a:t>Chair of the School Board</a:t>
            </a:r>
          </a:p>
          <a:p>
            <a:pPr fontAlgn="base">
              <a:lnSpc>
                <a:spcPct val="150000"/>
              </a:lnSpc>
            </a:pPr>
            <a:r>
              <a:rPr lang="en-US" sz="1200" b="1" i="1">
                <a:solidFill>
                  <a:schemeClr val="bg1"/>
                </a:solidFill>
              </a:rPr>
              <a:t>Brad Warburton</a:t>
            </a:r>
          </a:p>
          <a:p>
            <a:endParaRPr lang="en-US" b="1">
              <a:solidFill>
                <a:schemeClr val="bg1"/>
              </a:solidFill>
            </a:endParaRPr>
          </a:p>
        </p:txBody>
      </p:sp>
      <p:sp>
        <p:nvSpPr>
          <p:cNvPr id="13" name="TextBox 12">
            <a:extLst>
              <a:ext uri="{FF2B5EF4-FFF2-40B4-BE49-F238E27FC236}">
                <a16:creationId xmlns:a16="http://schemas.microsoft.com/office/drawing/2014/main" id="{17AE052C-B690-834F-8506-E23BA77DE58F}"/>
              </a:ext>
            </a:extLst>
          </p:cNvPr>
          <p:cNvSpPr txBox="1"/>
          <p:nvPr/>
        </p:nvSpPr>
        <p:spPr>
          <a:xfrm>
            <a:off x="2132877" y="1852807"/>
            <a:ext cx="6382511" cy="707633"/>
          </a:xfrm>
          <a:prstGeom prst="rect">
            <a:avLst/>
          </a:prstGeom>
          <a:noFill/>
        </p:spPr>
        <p:txBody>
          <a:bodyPr wrap="square" rtlCol="0">
            <a:noAutofit/>
          </a:bodyPr>
          <a:lstStyle/>
          <a:p>
            <a:pPr>
              <a:spcAft>
                <a:spcPts val="450"/>
              </a:spcAft>
            </a:pPr>
            <a:r>
              <a:rPr lang="en-US" sz="1600" b="1" i="1">
                <a:solidFill>
                  <a:srgbClr val="00204D"/>
                </a:solidFill>
              </a:rPr>
              <a:t>It is with great pleasure that I present the 2021 </a:t>
            </a:r>
            <a:br>
              <a:rPr lang="en-US" sz="1600" b="1" i="1">
                <a:solidFill>
                  <a:srgbClr val="00204D"/>
                </a:solidFill>
              </a:rPr>
            </a:br>
            <a:r>
              <a:rPr lang="en-US" sz="1600" b="1" i="1">
                <a:solidFill>
                  <a:srgbClr val="00204D"/>
                </a:solidFill>
              </a:rPr>
              <a:t>Burrendah School Annual Report on behalf of the Board.</a:t>
            </a:r>
          </a:p>
        </p:txBody>
      </p:sp>
      <p:sp>
        <p:nvSpPr>
          <p:cNvPr id="9" name="Slide Number Placeholder 1">
            <a:extLst>
              <a:ext uri="{FF2B5EF4-FFF2-40B4-BE49-F238E27FC236}">
                <a16:creationId xmlns:a16="http://schemas.microsoft.com/office/drawing/2014/main" id="{255DE1B5-499A-8747-A99F-717BB9D8DB3E}"/>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4</a:t>
            </a:fld>
            <a:endParaRPr lang="en-US">
              <a:solidFill>
                <a:schemeClr val="bg1">
                  <a:lumMod val="85000"/>
                </a:schemeClr>
              </a:solidFill>
            </a:endParaRPr>
          </a:p>
        </p:txBody>
      </p:sp>
      <p:pic>
        <p:nvPicPr>
          <p:cNvPr id="10" name="Picture 9">
            <a:extLst>
              <a:ext uri="{FF2B5EF4-FFF2-40B4-BE49-F238E27FC236}">
                <a16:creationId xmlns:a16="http://schemas.microsoft.com/office/drawing/2014/main" id="{FD2CA6B1-1111-2A40-98BF-367B70B4232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61049" y="524691"/>
            <a:ext cx="1522918" cy="2236889"/>
          </a:xfrm>
          <a:prstGeom prst="rect">
            <a:avLst/>
          </a:prstGeom>
        </p:spPr>
      </p:pic>
    </p:spTree>
    <p:extLst>
      <p:ext uri="{BB962C8B-B14F-4D97-AF65-F5344CB8AC3E}">
        <p14:creationId xmlns:p14="http://schemas.microsoft.com/office/powerpoint/2010/main" val="3277534527"/>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5FB05E-BC75-864A-A20A-12A75C196B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564"/>
            <a:ext cx="9144000" cy="6595933"/>
          </a:xfrm>
          <a:prstGeom prst="rect">
            <a:avLst/>
          </a:prstGeom>
        </p:spPr>
      </p:pic>
      <p:sp>
        <p:nvSpPr>
          <p:cNvPr id="17" name="Rectangle 16">
            <a:extLst>
              <a:ext uri="{FF2B5EF4-FFF2-40B4-BE49-F238E27FC236}">
                <a16:creationId xmlns:a16="http://schemas.microsoft.com/office/drawing/2014/main" id="{BEDA1A93-628C-9F4D-8F88-73BC85E15E55}"/>
              </a:ext>
            </a:extLst>
          </p:cNvPr>
          <p:cNvSpPr/>
          <p:nvPr/>
        </p:nvSpPr>
        <p:spPr>
          <a:xfrm>
            <a:off x="4572000" y="3374374"/>
            <a:ext cx="4318693" cy="275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65B36A8-4E13-C049-8E6C-F212F93CE181}"/>
              </a:ext>
            </a:extLst>
          </p:cNvPr>
          <p:cNvSpPr/>
          <p:nvPr/>
        </p:nvSpPr>
        <p:spPr>
          <a:xfrm>
            <a:off x="0" y="6561508"/>
            <a:ext cx="9144002" cy="307818"/>
          </a:xfrm>
          <a:prstGeom prst="rect">
            <a:avLst/>
          </a:prstGeom>
          <a:solidFill>
            <a:srgbClr val="56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1">
            <a:extLst>
              <a:ext uri="{FF2B5EF4-FFF2-40B4-BE49-F238E27FC236}">
                <a16:creationId xmlns:a16="http://schemas.microsoft.com/office/drawing/2014/main" id="{ECEEF5EB-E46D-5848-93D1-165E7A1F58DF}"/>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40</a:t>
            </a:fld>
            <a:endParaRPr lang="en-US">
              <a:solidFill>
                <a:schemeClr val="bg1">
                  <a:lumMod val="85000"/>
                </a:schemeClr>
              </a:solidFill>
            </a:endParaRPr>
          </a:p>
        </p:txBody>
      </p:sp>
      <p:sp>
        <p:nvSpPr>
          <p:cNvPr id="13" name="Rectangle 12">
            <a:extLst>
              <a:ext uri="{FF2B5EF4-FFF2-40B4-BE49-F238E27FC236}">
                <a16:creationId xmlns:a16="http://schemas.microsoft.com/office/drawing/2014/main" id="{68D756DC-F120-C347-A41B-0BD57B66692B}"/>
              </a:ext>
            </a:extLst>
          </p:cNvPr>
          <p:cNvSpPr/>
          <p:nvPr/>
        </p:nvSpPr>
        <p:spPr>
          <a:xfrm>
            <a:off x="4572000" y="436449"/>
            <a:ext cx="4318693" cy="2759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7722A526-D7B0-0247-AF12-CF5968315CC6}"/>
              </a:ext>
            </a:extLst>
          </p:cNvPr>
          <p:cNvGraphicFramePr>
            <a:graphicFrameLocks noGrp="1"/>
          </p:cNvGraphicFramePr>
          <p:nvPr>
            <p:extLst>
              <p:ext uri="{D42A27DB-BD31-4B8C-83A1-F6EECF244321}">
                <p14:modId xmlns:p14="http://schemas.microsoft.com/office/powerpoint/2010/main" val="1575807465"/>
              </p:ext>
            </p:extLst>
          </p:nvPr>
        </p:nvGraphicFramePr>
        <p:xfrm>
          <a:off x="4810116" y="623753"/>
          <a:ext cx="3906292" cy="2371813"/>
        </p:xfrm>
        <a:graphic>
          <a:graphicData uri="http://schemas.openxmlformats.org/drawingml/2006/table">
            <a:tbl>
              <a:tblPr/>
              <a:tblGrid>
                <a:gridCol w="162420">
                  <a:extLst>
                    <a:ext uri="{9D8B030D-6E8A-4147-A177-3AD203B41FA5}">
                      <a16:colId xmlns:a16="http://schemas.microsoft.com/office/drawing/2014/main" val="20000"/>
                    </a:ext>
                  </a:extLst>
                </a:gridCol>
                <a:gridCol w="420799">
                  <a:extLst>
                    <a:ext uri="{9D8B030D-6E8A-4147-A177-3AD203B41FA5}">
                      <a16:colId xmlns:a16="http://schemas.microsoft.com/office/drawing/2014/main" val="20001"/>
                    </a:ext>
                  </a:extLst>
                </a:gridCol>
                <a:gridCol w="1837901">
                  <a:extLst>
                    <a:ext uri="{9D8B030D-6E8A-4147-A177-3AD203B41FA5}">
                      <a16:colId xmlns:a16="http://schemas.microsoft.com/office/drawing/2014/main" val="20002"/>
                    </a:ext>
                  </a:extLst>
                </a:gridCol>
                <a:gridCol w="1485172">
                  <a:extLst>
                    <a:ext uri="{9D8B030D-6E8A-4147-A177-3AD203B41FA5}">
                      <a16:colId xmlns:a16="http://schemas.microsoft.com/office/drawing/2014/main" val="20003"/>
                    </a:ext>
                  </a:extLst>
                </a:gridCol>
              </a:tblGrid>
              <a:tr h="238003">
                <a:tc>
                  <a:txBody>
                    <a:bodyPr/>
                    <a:lstStyle/>
                    <a:p>
                      <a:pPr algn="l" fontAlgn="b"/>
                      <a:r>
                        <a:rPr lang="sk-SK" sz="1100" b="0" i="0" u="none" strike="noStrike">
                          <a:effectLst/>
                          <a:latin typeface="Calibri"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1000" b="1" i="0" u="none" strike="noStrike" kern="1200">
                          <a:solidFill>
                            <a:srgbClr val="636568"/>
                          </a:solidFill>
                          <a:effectLst/>
                          <a:latin typeface="Calibri" charset="0"/>
                          <a:ea typeface="+mn-ea"/>
                          <a:cs typeface="+mn-cs"/>
                        </a:rPr>
                        <a:t>CASH POSITION AS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r>
                        <a:rPr lang="en-US" sz="900" b="0" i="0" u="none" strike="noStrike" kern="1200">
                          <a:solidFill>
                            <a:srgbClr val="636568"/>
                          </a:solidFill>
                          <a:effectLst/>
                          <a:latin typeface="Calibri Light" charset="0"/>
                          <a:ea typeface="Calibri Light" charset="0"/>
                          <a:cs typeface="Calibri Light" charset="0"/>
                        </a:rPr>
                        <a:t>               Dec 2021</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0"/>
                  </a:ext>
                </a:extLst>
              </a:tr>
              <a:tr h="238003">
                <a:tc>
                  <a:txBody>
                    <a:bodyPr/>
                    <a:lstStyle/>
                    <a:p>
                      <a:pPr algn="l" fontAlgn="b"/>
                      <a:r>
                        <a:rPr lang="sk-SK" sz="1100" b="0" i="0" u="none" strike="noStrike">
                          <a:effectLst/>
                          <a:latin typeface="Calibri"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1000" b="1" i="0" u="none" strike="noStrike" kern="1200">
                          <a:solidFill>
                            <a:srgbClr val="636568"/>
                          </a:solidFill>
                          <a:effectLst/>
                          <a:latin typeface="Calibri" charset="0"/>
                          <a:ea typeface="+mn-ea"/>
                          <a:cs typeface="+mn-cs"/>
                        </a:rPr>
                        <a:t>Bank Balance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1" i="0" u="none" strike="noStrike" kern="1200">
                          <a:solidFill>
                            <a:srgbClr val="636568"/>
                          </a:solidFill>
                          <a:effectLst/>
                          <a:latin typeface="Calibri" charset="0"/>
                          <a:ea typeface="Calibri" charset="0"/>
                          <a:cs typeface="Calibri" charset="0"/>
                        </a:rPr>
                        <a:t>304, 439.50</a:t>
                      </a:r>
                      <a:endParaRPr lang="en-US" sz="900" b="0" i="0" u="none" strike="noStrike" kern="1200">
                        <a:solidFill>
                          <a:srgbClr val="636568"/>
                        </a:solidFill>
                        <a:effectLst/>
                        <a:latin typeface="Calibri Light" charset="0"/>
                        <a:ea typeface="Calibri Light" charset="0"/>
                        <a:cs typeface="Calibri Light" charset="0"/>
                      </a:endParaRP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1"/>
                  </a:ext>
                </a:extLst>
              </a:tr>
              <a:tr h="224920">
                <a:tc>
                  <a:txBody>
                    <a:bodyPr/>
                    <a:lstStyle/>
                    <a:p>
                      <a:pPr algn="l" fontAlgn="b"/>
                      <a:r>
                        <a:rPr lang="sk-SK" sz="1100" b="0" i="0" u="none" strike="noStrike">
                          <a:effectLst/>
                          <a:latin typeface="Calibri"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700" b="0" i="0" u="none" strike="noStrike" kern="1200">
                          <a:solidFill>
                            <a:srgbClr val="636568"/>
                          </a:solidFill>
                          <a:effectLst/>
                          <a:latin typeface="Calibri" charset="0"/>
                          <a:ea typeface="Calibri" charset="0"/>
                          <a:cs typeface="Calibri" charset="0"/>
                        </a:rPr>
                        <a:t>MADE UP OF:</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2"/>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General Fund Balance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ea typeface="Calibri Light" charset="0"/>
                          <a:cs typeface="Calibri Light" charset="0"/>
                        </a:rPr>
                        <a:t>115, 585.65</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3"/>
                  </a:ext>
                </a:extLst>
              </a:tr>
              <a:tr h="194730">
                <a:tc>
                  <a:txBody>
                    <a:bodyPr/>
                    <a:lstStyle/>
                    <a:p>
                      <a:pPr marL="0" algn="ctr" defTabSz="914400" rtl="0" eaLnBrk="1" fontAlgn="b" latinLnBrk="0" hangingPunct="1"/>
                      <a:r>
                        <a:rPr lang="is-IS" sz="900" b="1" i="0" u="none" strike="noStrike" kern="1200">
                          <a:solidFill>
                            <a:srgbClr val="98BBD3"/>
                          </a:solidFill>
                          <a:effectLst/>
                          <a:latin typeface="Calibri" charset="0"/>
                          <a:ea typeface="Calibri" charset="0"/>
                          <a:cs typeface="Calibri"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Deductible Gift Funds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ea typeface="Calibri Light" charset="0"/>
                          <a:cs typeface="Calibri Light"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4"/>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k-SK" sz="900" b="0" i="0" u="none" strike="noStrike" kern="1200">
                          <a:solidFill>
                            <a:srgbClr val="636568"/>
                          </a:solidFill>
                          <a:effectLst/>
                          <a:latin typeface="Calibri Light" charset="0"/>
                          <a:ea typeface="Calibri Light" charset="0"/>
                          <a:cs typeface="Calibri Light" charset="0"/>
                        </a:rPr>
                        <a:t> </a:t>
                      </a:r>
                      <a:r>
                        <a:rPr lang="en-US" sz="900" b="0" i="0" u="none" strike="noStrike" kern="1200">
                          <a:solidFill>
                            <a:srgbClr val="636568"/>
                          </a:solidFill>
                          <a:effectLst/>
                          <a:latin typeface="Calibri Light" charset="0"/>
                          <a:ea typeface="Calibri Light" charset="0"/>
                          <a:cs typeface="Calibri Light" charset="0"/>
                        </a:rPr>
                        <a:t>Trust Funds</a:t>
                      </a:r>
                    </a:p>
                  </a:txBody>
                  <a:tcPr marL="0" marR="0" marT="0" marB="0" anchor="ctr">
                    <a:lnL w="12700" cmpd="sng">
                      <a:noFill/>
                      <a:prstDash val="solid"/>
                    </a:lnL>
                    <a:lnR w="12700" cmpd="sng">
                      <a:noFill/>
                      <a:prstDash val="soli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endParaRPr lang="en-US" sz="900" b="0" i="0" u="none" strike="noStrike" kern="1200">
                        <a:solidFill>
                          <a:srgbClr val="636568"/>
                        </a:solidFill>
                        <a:effectLst/>
                        <a:latin typeface="Calibri Light" charset="0"/>
                        <a:ea typeface="Calibri Light" charset="0"/>
                        <a:cs typeface="Calibri Light" charset="0"/>
                      </a:endParaRPr>
                    </a:p>
                  </a:txBody>
                  <a:tcPr marL="0" marR="0" marT="0" marB="0" anchor="ctr">
                    <a:lnL w="12700" cmpd="sng">
                      <a:noFill/>
                      <a:prstDash val="soli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5"/>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Asset Replacement Reserves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cs typeface="Calibri Light" charset="0"/>
                        </a:rPr>
                        <a:t>179</a:t>
                      </a:r>
                      <a:r>
                        <a:rPr lang="en-US" sz="900" b="0" i="0" u="none" strike="noStrike" kern="1200">
                          <a:solidFill>
                            <a:srgbClr val="636568"/>
                          </a:solidFill>
                          <a:effectLst/>
                          <a:latin typeface="Calibri Light" charset="0"/>
                          <a:ea typeface="Calibri Light" charset="0"/>
                          <a:cs typeface="Calibri Light" charset="0"/>
                        </a:rPr>
                        <a:t>,531.85</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6"/>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Suspense Accounts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cs typeface="Calibri Light" charset="0"/>
                        </a:rPr>
                        <a:t>26</a:t>
                      </a:r>
                      <a:r>
                        <a:rPr lang="en-US" sz="900" b="0" i="0" u="none" strike="noStrike" kern="1200">
                          <a:solidFill>
                            <a:srgbClr val="636568"/>
                          </a:solidFill>
                          <a:effectLst/>
                          <a:latin typeface="Calibri Light" charset="0"/>
                          <a:ea typeface="Calibri Light" charset="0"/>
                          <a:cs typeface="Calibri Light" charset="0"/>
                        </a:rPr>
                        <a:t>,836.00</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7"/>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Cash Advances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ea typeface="Calibri Light" charset="0"/>
                          <a:cs typeface="Calibri Light" charset="0"/>
                        </a:rPr>
                        <a:t> </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solidFill>
                        <a:srgbClr val="636568"/>
                      </a:solidFill>
                      <a:prstDash val="dot"/>
                      <a:round/>
                      <a:headEnd type="none" w="med" len="med"/>
                      <a:tailEnd type="none" w="med" len="med"/>
                    </a:lnB>
                  </a:tcPr>
                </a:tc>
                <a:extLst>
                  <a:ext uri="{0D108BD9-81ED-4DB2-BD59-A6C34878D82A}">
                    <a16:rowId xmlns:a16="http://schemas.microsoft.com/office/drawing/2014/main" val="10008"/>
                  </a:ext>
                </a:extLst>
              </a:tr>
              <a:tr h="194730">
                <a:tc>
                  <a:txBody>
                    <a:bodyPr/>
                    <a:lstStyle/>
                    <a:p>
                      <a:pPr marL="0" algn="ctr" defTabSz="914400" rtl="0" eaLnBrk="1" fontAlgn="b" latinLnBrk="0" hangingPunct="1"/>
                      <a:r>
                        <a:rPr lang="en-US" sz="900" b="1" i="0" u="none" strike="noStrike" kern="1200">
                          <a:solidFill>
                            <a:srgbClr val="98BBD3"/>
                          </a:solidFill>
                          <a:effectLst/>
                          <a:latin typeface="Calibri" charset="0"/>
                          <a:ea typeface="Calibri" charset="0"/>
                          <a:cs typeface="Calibri" charset="0"/>
                        </a:rPr>
                        <a:t>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tcPr>
                </a:tc>
                <a:tc gridSpan="2">
                  <a:txBody>
                    <a:bodyPr/>
                    <a:lstStyle/>
                    <a:p>
                      <a:pPr algn="l" fontAlgn="b"/>
                      <a:r>
                        <a:rPr lang="en-US" sz="900" b="0" i="0" u="none" strike="noStrike" kern="1200">
                          <a:solidFill>
                            <a:srgbClr val="636568"/>
                          </a:solidFill>
                          <a:effectLst/>
                          <a:latin typeface="Calibri Light" charset="0"/>
                          <a:ea typeface="Calibri Light" charset="0"/>
                          <a:cs typeface="Calibri Light" charset="0"/>
                        </a:rPr>
                        <a:t>Tax Position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tcPr>
                </a:tc>
                <a:tc hMerge="1">
                  <a:txBody>
                    <a:bodyPr/>
                    <a:lstStyle/>
                    <a:p>
                      <a:endParaRPr lang="en-US"/>
                    </a:p>
                  </a:txBody>
                  <a:tcPr/>
                </a:tc>
                <a:tc>
                  <a:txBody>
                    <a:bodyPr/>
                    <a:lstStyle/>
                    <a:p>
                      <a:pPr algn="l" fontAlgn="b">
                        <a:tabLst>
                          <a:tab pos="810000" algn="r"/>
                        </a:tabLst>
                      </a:pPr>
                      <a:r>
                        <a:rPr lang="en-US" sz="900" b="0" i="0" u="none" strike="noStrike" kern="1200">
                          <a:solidFill>
                            <a:srgbClr val="636568"/>
                          </a:solidFill>
                          <a:effectLst/>
                          <a:latin typeface="Calibri Light" charset="0"/>
                          <a:ea typeface="Calibri Light" charset="0"/>
                          <a:cs typeface="Calibri Light" charset="0"/>
                        </a:rPr>
                        <a:t> </a:t>
                      </a:r>
                      <a:r>
                        <a:rPr lang="en-US" sz="900" b="1" i="0" u="none" strike="noStrike">
                          <a:solidFill>
                            <a:srgbClr val="3B92CF"/>
                          </a:solidFill>
                          <a:effectLst/>
                          <a:latin typeface="Calibri" charset="0"/>
                          <a:ea typeface="Calibri" charset="0"/>
                          <a:cs typeface="Calibri" charset="0"/>
                        </a:rPr>
                        <a:t>-$</a:t>
                      </a:r>
                      <a:r>
                        <a:rPr lang="en-US" sz="900"/>
                        <a:t>	</a:t>
                      </a:r>
                      <a:r>
                        <a:rPr lang="en-US" sz="900" b="0" i="0" u="none" strike="noStrike" kern="1200">
                          <a:solidFill>
                            <a:srgbClr val="636568"/>
                          </a:solidFill>
                          <a:effectLst/>
                          <a:latin typeface="Calibri Light" charset="0"/>
                          <a:cs typeface="Calibri Light" charset="0"/>
                        </a:rPr>
                        <a:t>17</a:t>
                      </a:r>
                      <a:r>
                        <a:rPr lang="en-US" sz="900" b="0" i="0" u="none" strike="noStrike" kern="1200">
                          <a:solidFill>
                            <a:srgbClr val="636568"/>
                          </a:solidFill>
                          <a:effectLst/>
                          <a:latin typeface="Calibri Light" charset="0"/>
                          <a:ea typeface="Calibri Light" charset="0"/>
                          <a:cs typeface="Calibri Light" charset="0"/>
                        </a:rPr>
                        <a:t>,514.00</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rgbClr val="636568"/>
                      </a:solidFill>
                      <a:prstDash val="dot"/>
                      <a:round/>
                      <a:headEnd type="none" w="med" len="med"/>
                      <a:tailEnd type="none" w="med" len="med"/>
                    </a:lnT>
                    <a:lnB w="6350" cap="flat" cmpd="sng" algn="ctr">
                      <a:noFill/>
                      <a:prstDash val="dot"/>
                      <a:round/>
                      <a:headEnd type="none" w="med" len="med"/>
                      <a:tailEnd type="none" w="med" len="med"/>
                    </a:lnB>
                  </a:tcPr>
                </a:tc>
                <a:extLst>
                  <a:ext uri="{0D108BD9-81ED-4DB2-BD59-A6C34878D82A}">
                    <a16:rowId xmlns:a16="http://schemas.microsoft.com/office/drawing/2014/main" val="10009"/>
                  </a:ext>
                </a:extLst>
              </a:tr>
              <a:tr h="307777">
                <a:tc gridSpan="2">
                  <a:txBody>
                    <a:bodyPr/>
                    <a:lstStyle/>
                    <a:p>
                      <a:pPr algn="r" fontAlgn="b"/>
                      <a:endParaRPr lang="en-US" sz="900" b="1" i="0" u="none" strike="noStrike" kern="1200">
                        <a:solidFill>
                          <a:schemeClr val="bg1"/>
                        </a:solidFill>
                        <a:effectLst/>
                        <a:latin typeface="Calibri" charset="0"/>
                        <a:ea typeface="+mn-ea"/>
                        <a:cs typeface="+mn-cs"/>
                      </a:endParaRP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noFill/>
                  </a:tcPr>
                </a:tc>
                <a:tc hMerge="1">
                  <a:txBody>
                    <a:bodyPr/>
                    <a:lstStyle/>
                    <a:p>
                      <a:endParaRPr lang="en-US"/>
                    </a:p>
                  </a:txBody>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900" b="1" i="0" u="none" strike="noStrike" kern="1200">
                          <a:solidFill>
                            <a:schemeClr val="bg1"/>
                          </a:solidFill>
                          <a:effectLst/>
                          <a:latin typeface="Calibri" charset="0"/>
                          <a:ea typeface="+mn-ea"/>
                          <a:cs typeface="+mn-cs"/>
                        </a:rPr>
                        <a:t>Total Bank Balance</a:t>
                      </a:r>
                    </a:p>
                  </a:txBody>
                  <a:tcPr marL="0" marR="90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rgbClr val="3B92CF"/>
                    </a:solidFill>
                  </a:tcPr>
                </a:tc>
                <a:tc>
                  <a:txBody>
                    <a:bodyPr/>
                    <a:lstStyle/>
                    <a:p>
                      <a:pPr algn="l" fontAlgn="b">
                        <a:tabLst>
                          <a:tab pos="810000" algn="r"/>
                        </a:tabLst>
                      </a:pPr>
                      <a:r>
                        <a:rPr lang="en-US" sz="900" b="1" i="0" u="none" strike="noStrike" kern="1200" dirty="0">
                          <a:solidFill>
                            <a:schemeClr val="bg1"/>
                          </a:solidFill>
                          <a:effectLst/>
                          <a:latin typeface="Calibri" charset="0"/>
                          <a:ea typeface="+mn-ea"/>
                          <a:cs typeface="+mn-cs"/>
                        </a:rPr>
                        <a:t> $	304,439.50</a:t>
                      </a:r>
                    </a:p>
                  </a:txBody>
                  <a:tcPr marL="0" marR="0" marT="0"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solidFill>
                      <a:srgbClr val="3B92CF"/>
                    </a:solidFill>
                  </a:tcPr>
                </a:tc>
                <a:extLst>
                  <a:ext uri="{0D108BD9-81ED-4DB2-BD59-A6C34878D82A}">
                    <a16:rowId xmlns:a16="http://schemas.microsoft.com/office/drawing/2014/main" val="10010"/>
                  </a:ext>
                </a:extLst>
              </a:tr>
            </a:tbl>
          </a:graphicData>
        </a:graphic>
      </p:graphicFrame>
      <p:pic>
        <p:nvPicPr>
          <p:cNvPr id="16" name="Picture 15">
            <a:extLst>
              <a:ext uri="{FF2B5EF4-FFF2-40B4-BE49-F238E27FC236}">
                <a16:creationId xmlns:a16="http://schemas.microsoft.com/office/drawing/2014/main" id="{E33C0579-2531-9445-9393-90E048556DBE}"/>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5095621" y="3830894"/>
            <a:ext cx="3433981" cy="2093960"/>
          </a:xfrm>
          <a:prstGeom prst="rect">
            <a:avLst/>
          </a:prstGeom>
        </p:spPr>
      </p:pic>
      <p:sp>
        <p:nvSpPr>
          <p:cNvPr id="18" name="Rectangle 17">
            <a:extLst>
              <a:ext uri="{FF2B5EF4-FFF2-40B4-BE49-F238E27FC236}">
                <a16:creationId xmlns:a16="http://schemas.microsoft.com/office/drawing/2014/main" id="{F5B9DB27-5B45-1044-B93E-17435F2086AF}"/>
              </a:ext>
            </a:extLst>
          </p:cNvPr>
          <p:cNvSpPr/>
          <p:nvPr/>
        </p:nvSpPr>
        <p:spPr>
          <a:xfrm>
            <a:off x="4894298" y="3502565"/>
            <a:ext cx="1223412" cy="276999"/>
          </a:xfrm>
          <a:prstGeom prst="rect">
            <a:avLst/>
          </a:prstGeom>
        </p:spPr>
        <p:txBody>
          <a:bodyPr wrap="square">
            <a:spAutoFit/>
          </a:bodyPr>
          <a:lstStyle/>
          <a:p>
            <a:r>
              <a:rPr lang="en-US" sz="1200" b="1">
                <a:solidFill>
                  <a:srgbClr val="636568"/>
                </a:solidFill>
                <a:latin typeface="Calibri" charset="0"/>
              </a:rPr>
              <a:t>CASH POSITION </a:t>
            </a:r>
            <a:endParaRPr lang="en-US" sz="1200"/>
          </a:p>
        </p:txBody>
      </p:sp>
      <p:sp>
        <p:nvSpPr>
          <p:cNvPr id="19" name="TextBox 18">
            <a:extLst>
              <a:ext uri="{FF2B5EF4-FFF2-40B4-BE49-F238E27FC236}">
                <a16:creationId xmlns:a16="http://schemas.microsoft.com/office/drawing/2014/main" id="{B2DC8ECC-06A6-3646-980D-29BB3D9FB693}"/>
              </a:ext>
            </a:extLst>
          </p:cNvPr>
          <p:cNvSpPr txBox="1"/>
          <p:nvPr/>
        </p:nvSpPr>
        <p:spPr>
          <a:xfrm rot="16200000">
            <a:off x="4426461" y="4503597"/>
            <a:ext cx="767311" cy="151717"/>
          </a:xfrm>
          <a:prstGeom prst="rect">
            <a:avLst/>
          </a:prstGeom>
          <a:noFill/>
        </p:spPr>
        <p:txBody>
          <a:bodyPr wrap="none" lIns="0" tIns="0" rIns="0" bIns="0" rtlCol="0">
            <a:noAutofit/>
          </a:bodyPr>
          <a:lstStyle/>
          <a:p>
            <a:r>
              <a:rPr lang="en-AU" sz="1050" b="1">
                <a:latin typeface="Calibri" charset="0"/>
              </a:rPr>
              <a:t>MADE UP OF</a:t>
            </a:r>
            <a:endParaRPr lang="en-US" sz="1400" b="1"/>
          </a:p>
        </p:txBody>
      </p:sp>
    </p:spTree>
    <p:extLst>
      <p:ext uri="{BB962C8B-B14F-4D97-AF65-F5344CB8AC3E}">
        <p14:creationId xmlns:p14="http://schemas.microsoft.com/office/powerpoint/2010/main" val="73886985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22CF2D-C01B-F544-B2DB-0CB3D50B67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5346"/>
            <a:ext cx="9144002" cy="6363940"/>
          </a:xfrm>
          <a:prstGeom prst="rect">
            <a:avLst/>
          </a:prstGeom>
        </p:spPr>
      </p:pic>
      <p:sp>
        <p:nvSpPr>
          <p:cNvPr id="11" name="Rectangle 10">
            <a:extLst>
              <a:ext uri="{FF2B5EF4-FFF2-40B4-BE49-F238E27FC236}">
                <a16:creationId xmlns:a16="http://schemas.microsoft.com/office/drawing/2014/main" id="{DD12A4D2-9ABD-B04B-89EA-7557CB0E6A36}"/>
              </a:ext>
            </a:extLst>
          </p:cNvPr>
          <p:cNvSpPr/>
          <p:nvPr/>
        </p:nvSpPr>
        <p:spPr>
          <a:xfrm>
            <a:off x="0" y="656150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
            <a:extLst>
              <a:ext uri="{FF2B5EF4-FFF2-40B4-BE49-F238E27FC236}">
                <a16:creationId xmlns:a16="http://schemas.microsoft.com/office/drawing/2014/main" id="{071BBE0F-D801-134B-B7D1-6C25387BBA5D}"/>
              </a:ext>
            </a:extLst>
          </p:cNvPr>
          <p:cNvSpPr txBox="1">
            <a:spLocks/>
          </p:cNvSpPr>
          <p:nvPr/>
        </p:nvSpPr>
        <p:spPr>
          <a:xfrm>
            <a:off x="7086597" y="6532854"/>
            <a:ext cx="205740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E4F1FB-0E5A-CC4C-9ABE-313091DA0A26}" type="slidenum">
              <a:rPr lang="en-US" smtClean="0">
                <a:solidFill>
                  <a:schemeClr val="bg1">
                    <a:lumMod val="85000"/>
                  </a:schemeClr>
                </a:solidFill>
              </a:rPr>
              <a:pPr/>
              <a:t>41</a:t>
            </a:fld>
            <a:endParaRPr lang="en-US">
              <a:solidFill>
                <a:schemeClr val="bg1">
                  <a:lumMod val="85000"/>
                </a:schemeClr>
              </a:solidFill>
            </a:endParaRPr>
          </a:p>
        </p:txBody>
      </p:sp>
      <p:sp>
        <p:nvSpPr>
          <p:cNvPr id="13" name="Rectangle 12">
            <a:extLst>
              <a:ext uri="{FF2B5EF4-FFF2-40B4-BE49-F238E27FC236}">
                <a16:creationId xmlns:a16="http://schemas.microsoft.com/office/drawing/2014/main" id="{617DC9D8-370B-AA4E-9FFB-A5A0F8CE4363}"/>
              </a:ext>
            </a:extLst>
          </p:cNvPr>
          <p:cNvSpPr/>
          <p:nvPr/>
        </p:nvSpPr>
        <p:spPr>
          <a:xfrm>
            <a:off x="0" y="-9232"/>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A332CF3-2346-7141-B460-7B54BB6C557F}"/>
              </a:ext>
            </a:extLst>
          </p:cNvPr>
          <p:cNvSpPr/>
          <p:nvPr/>
        </p:nvSpPr>
        <p:spPr>
          <a:xfrm>
            <a:off x="-4" y="547454"/>
            <a:ext cx="2444971"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FA3C346-31A3-5D41-84E4-CB7EF5BE73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227" y="795248"/>
            <a:ext cx="810507" cy="788214"/>
          </a:xfrm>
          <a:prstGeom prst="rect">
            <a:avLst/>
          </a:prstGeom>
          <a:blipFill>
            <a:blip r:embed="rId4" cstate="email">
              <a:extLst>
                <a:ext uri="{28A0092B-C50C-407E-A947-70E740481C1C}">
                  <a14:useLocalDpi xmlns:a14="http://schemas.microsoft.com/office/drawing/2010/main"/>
                </a:ext>
              </a:extLst>
            </a:blip>
            <a:stretch>
              <a:fillRect/>
            </a:stretch>
          </a:blipFill>
        </p:spPr>
      </p:pic>
      <p:sp>
        <p:nvSpPr>
          <p:cNvPr id="16" name="Rectangle 15">
            <a:extLst>
              <a:ext uri="{FF2B5EF4-FFF2-40B4-BE49-F238E27FC236}">
                <a16:creationId xmlns:a16="http://schemas.microsoft.com/office/drawing/2014/main" id="{2389B519-CA53-3A44-88F6-15E783CE0096}"/>
              </a:ext>
            </a:extLst>
          </p:cNvPr>
          <p:cNvSpPr/>
          <p:nvPr/>
        </p:nvSpPr>
        <p:spPr>
          <a:xfrm>
            <a:off x="60026" y="1752306"/>
            <a:ext cx="2324910" cy="929195"/>
          </a:xfrm>
          <a:prstGeom prst="rect">
            <a:avLst/>
          </a:prstGeom>
        </p:spPr>
        <p:txBody>
          <a:bodyPr>
            <a:noAutofit/>
          </a:bodyPr>
          <a:lstStyle/>
          <a:p>
            <a:pPr algn="ctr"/>
            <a:r>
              <a:rPr lang="en-AU" sz="1100" b="1" err="1"/>
              <a:t>Burrendah</a:t>
            </a:r>
            <a:r>
              <a:rPr lang="en-AU" sz="1100" b="1"/>
              <a:t> Primary School</a:t>
            </a:r>
          </a:p>
          <a:p>
            <a:pPr algn="ctr"/>
            <a:r>
              <a:rPr lang="en-AU" sz="1100" b="1"/>
              <a:t>Castlereagh Close, Willetton WA 6155 </a:t>
            </a:r>
            <a:endParaRPr lang="en-GB" sz="1100" b="1"/>
          </a:p>
          <a:p>
            <a:pPr algn="ctr"/>
            <a:r>
              <a:rPr lang="en-AU" sz="1100" b="1"/>
              <a:t>(08) 92666200</a:t>
            </a:r>
            <a:endParaRPr lang="en-GB" sz="1100" b="1"/>
          </a:p>
          <a:p>
            <a:pPr algn="ctr"/>
            <a:r>
              <a:rPr lang="en-AU" sz="1100" b="1"/>
              <a:t>burrendah.ps@education.wa.edu.au</a:t>
            </a:r>
          </a:p>
          <a:p>
            <a:pPr algn="ctr"/>
            <a:endParaRPr lang="en-AU" sz="1100" b="1"/>
          </a:p>
          <a:p>
            <a:pPr algn="ctr"/>
            <a:r>
              <a:rPr lang="en-AU" sz="1100" b="1" err="1"/>
              <a:t>www.burrendahps.wa.edu.au</a:t>
            </a:r>
            <a:endParaRPr lang="en-GB" sz="1100" b="1"/>
          </a:p>
          <a:p>
            <a:pPr>
              <a:lnSpc>
                <a:spcPts val="1740"/>
              </a:lnSpc>
              <a:spcAft>
                <a:spcPts val="1000"/>
              </a:spcAft>
            </a:pPr>
            <a:endParaRPr lang="en-GB" sz="1200">
              <a:solidFill>
                <a:srgbClr val="00204D"/>
              </a:solidFill>
            </a:endParaRPr>
          </a:p>
        </p:txBody>
      </p:sp>
    </p:spTree>
    <p:extLst>
      <p:ext uri="{BB962C8B-B14F-4D97-AF65-F5344CB8AC3E}">
        <p14:creationId xmlns:p14="http://schemas.microsoft.com/office/powerpoint/2010/main" val="2172493074"/>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a photo&#10;&#10;Description automatically generated with low confidence">
            <a:extLst>
              <a:ext uri="{FF2B5EF4-FFF2-40B4-BE49-F238E27FC236}">
                <a16:creationId xmlns:a16="http://schemas.microsoft.com/office/drawing/2014/main" id="{98ED9B2B-7E33-E44C-9698-09CA8F5C432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9" b="-22"/>
          <a:stretch/>
        </p:blipFill>
        <p:spPr>
          <a:xfrm>
            <a:off x="2366259" y="16424"/>
            <a:ext cx="6777742" cy="6858000"/>
          </a:xfrm>
          <a:prstGeom prst="rect">
            <a:avLst/>
          </a:prstGeom>
        </p:spPr>
      </p:pic>
      <p:sp>
        <p:nvSpPr>
          <p:cNvPr id="3" name="Content Placeholder 2"/>
          <p:cNvSpPr>
            <a:spLocks noGrp="1"/>
          </p:cNvSpPr>
          <p:nvPr>
            <p:ph idx="1"/>
          </p:nvPr>
        </p:nvSpPr>
        <p:spPr>
          <a:xfrm>
            <a:off x="301845" y="1456228"/>
            <a:ext cx="1771672" cy="4568091"/>
          </a:xfrm>
          <a:noFill/>
        </p:spPr>
        <p:txBody>
          <a:bodyPr vert="horz" lIns="91440" tIns="45720" rIns="91440" bIns="45720" rtlCol="0" anchor="t">
            <a:noAutofit/>
          </a:bodyPr>
          <a:lstStyle/>
          <a:p>
            <a:pPr marL="0" indent="0">
              <a:lnSpc>
                <a:spcPts val="1640"/>
              </a:lnSpc>
              <a:spcBef>
                <a:spcPts val="0"/>
              </a:spcBef>
              <a:spcAft>
                <a:spcPts val="600"/>
              </a:spcAft>
              <a:buNone/>
            </a:pPr>
            <a:r>
              <a:rPr lang="en-AU" sz="1200" b="1">
                <a:solidFill>
                  <a:srgbClr val="3B92CF"/>
                </a:solidFill>
              </a:rPr>
              <a:t>Enrolment</a:t>
            </a:r>
            <a:endParaRPr lang="en-AU" sz="1200"/>
          </a:p>
          <a:p>
            <a:pPr marL="0" indent="0">
              <a:lnSpc>
                <a:spcPct val="100000"/>
              </a:lnSpc>
              <a:spcBef>
                <a:spcPts val="0"/>
              </a:spcBef>
              <a:spcAft>
                <a:spcPts val="600"/>
              </a:spcAft>
              <a:buNone/>
            </a:pPr>
            <a:r>
              <a:rPr lang="en-AU" sz="1100"/>
              <a:t>Student enrolment numbers from Kindergarten to Year 6 increased slightly from </a:t>
            </a:r>
            <a:r>
              <a:rPr lang="en-AU" sz="1100" b="1"/>
              <a:t>668</a:t>
            </a:r>
            <a:r>
              <a:rPr lang="en-AU" sz="1100"/>
              <a:t> at Census to </a:t>
            </a:r>
            <a:r>
              <a:rPr lang="en-AU" sz="1100" b="1"/>
              <a:t>677</a:t>
            </a:r>
            <a:r>
              <a:rPr lang="en-AU" sz="1100"/>
              <a:t> students over the course of 2021. </a:t>
            </a:r>
            <a:r>
              <a:rPr lang="en-GB" sz="1100"/>
              <a:t>Students, including siblings, are required to reside in our local intake area to be guaranteed a placement at </a:t>
            </a:r>
            <a:r>
              <a:rPr lang="en-GB" sz="1100" err="1"/>
              <a:t>Burrendah</a:t>
            </a:r>
            <a:r>
              <a:rPr lang="en-GB" sz="1100"/>
              <a:t> Primary School. </a:t>
            </a:r>
            <a:endParaRPr lang="en-AU" sz="1100"/>
          </a:p>
          <a:p>
            <a:pPr marL="0" indent="0">
              <a:lnSpc>
                <a:spcPct val="100000"/>
              </a:lnSpc>
              <a:spcBef>
                <a:spcPts val="0"/>
              </a:spcBef>
              <a:spcAft>
                <a:spcPts val="600"/>
              </a:spcAft>
              <a:buNone/>
            </a:pPr>
            <a:r>
              <a:rPr lang="en-AU" sz="1100"/>
              <a:t>In 2022 we will move to a 25 classroom structure.  </a:t>
            </a:r>
          </a:p>
          <a:p>
            <a:pPr marL="0" indent="0">
              <a:lnSpc>
                <a:spcPts val="1640"/>
              </a:lnSpc>
              <a:spcBef>
                <a:spcPts val="0"/>
              </a:spcBef>
              <a:spcAft>
                <a:spcPts val="600"/>
              </a:spcAft>
              <a:buNone/>
            </a:pPr>
            <a:r>
              <a:rPr lang="en-AU" sz="1200" b="1">
                <a:solidFill>
                  <a:srgbClr val="3B92CF"/>
                </a:solidFill>
              </a:rPr>
              <a:t>Attendance</a:t>
            </a:r>
          </a:p>
          <a:p>
            <a:pPr marL="0" indent="0">
              <a:lnSpc>
                <a:spcPct val="100000"/>
              </a:lnSpc>
              <a:spcBef>
                <a:spcPts val="0"/>
              </a:spcBef>
              <a:spcAft>
                <a:spcPts val="600"/>
              </a:spcAft>
              <a:buNone/>
            </a:pPr>
            <a:r>
              <a:rPr lang="en-AU" sz="1100"/>
              <a:t>Despite the pandemic we have maintained our high attendance results. </a:t>
            </a:r>
          </a:p>
          <a:p>
            <a:pPr marL="0" indent="0">
              <a:lnSpc>
                <a:spcPct val="100000"/>
              </a:lnSpc>
              <a:spcBef>
                <a:spcPts val="0"/>
              </a:spcBef>
              <a:spcAft>
                <a:spcPts val="600"/>
              </a:spcAft>
              <a:buNone/>
            </a:pPr>
            <a:r>
              <a:rPr lang="en-AU" sz="1100"/>
              <a:t>The attendance at </a:t>
            </a:r>
            <a:r>
              <a:rPr lang="en-AU" sz="1100" err="1"/>
              <a:t>Burrendah</a:t>
            </a:r>
            <a:r>
              <a:rPr lang="en-AU" sz="1100"/>
              <a:t> Primary School continues to be above WA Public Schools in all year levels.  </a:t>
            </a:r>
          </a:p>
          <a:p>
            <a:pPr marL="0" indent="0" algn="just">
              <a:lnSpc>
                <a:spcPts val="1640"/>
              </a:lnSpc>
              <a:spcBef>
                <a:spcPts val="0"/>
              </a:spcBef>
              <a:spcAft>
                <a:spcPts val="600"/>
              </a:spcAft>
              <a:buNone/>
            </a:pPr>
            <a:endParaRPr lang="en-AU" sz="1100"/>
          </a:p>
        </p:txBody>
      </p:sp>
      <p:sp>
        <p:nvSpPr>
          <p:cNvPr id="16" name="Rectangle 15"/>
          <p:cNvSpPr/>
          <p:nvPr/>
        </p:nvSpPr>
        <p:spPr>
          <a:xfrm>
            <a:off x="9102" y="6520944"/>
            <a:ext cx="9134898" cy="335192"/>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6933235" y="6516024"/>
            <a:ext cx="2055352" cy="363736"/>
          </a:xfrm>
        </p:spPr>
        <p:txBody>
          <a:bodyPr/>
          <a:lstStyle/>
          <a:p>
            <a:fld id="{C2E4F1FB-0E5A-CC4C-9ABE-313091DA0A26}" type="slidenum">
              <a:rPr lang="en-US" smtClean="0">
                <a:solidFill>
                  <a:schemeClr val="bg1">
                    <a:lumMod val="75000"/>
                  </a:schemeClr>
                </a:solidFill>
              </a:rPr>
              <a:t>5</a:t>
            </a:fld>
            <a:endParaRPr lang="en-US">
              <a:solidFill>
                <a:schemeClr val="bg1">
                  <a:lumMod val="75000"/>
                </a:schemeClr>
              </a:solidFill>
            </a:endParaRPr>
          </a:p>
        </p:txBody>
      </p:sp>
      <p:sp>
        <p:nvSpPr>
          <p:cNvPr id="18" name="Rectangle 17"/>
          <p:cNvSpPr/>
          <p:nvPr/>
        </p:nvSpPr>
        <p:spPr>
          <a:xfrm>
            <a:off x="0" y="191878"/>
            <a:ext cx="9182917" cy="774167"/>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40A9BA-2AF2-E648-B6F2-DD6B768B13FA}"/>
              </a:ext>
            </a:extLst>
          </p:cNvPr>
          <p:cNvSpPr/>
          <p:nvPr/>
        </p:nvSpPr>
        <p:spPr>
          <a:xfrm>
            <a:off x="384561" y="318347"/>
            <a:ext cx="4187439" cy="521230"/>
          </a:xfrm>
          <a:prstGeom prst="rect">
            <a:avLst/>
          </a:prstGeom>
        </p:spPr>
        <p:txBody>
          <a:bodyPr wrap="square">
            <a:spAutoFit/>
          </a:bodyPr>
          <a:lstStyle/>
          <a:p>
            <a:r>
              <a:rPr lang="en-US" sz="2800" b="1">
                <a:solidFill>
                  <a:schemeClr val="bg1"/>
                </a:solidFill>
                <a:latin typeface="+mj-lt"/>
              </a:rPr>
              <a:t>Student Enrolment</a:t>
            </a:r>
          </a:p>
        </p:txBody>
      </p:sp>
    </p:spTree>
    <p:extLst>
      <p:ext uri="{BB962C8B-B14F-4D97-AF65-F5344CB8AC3E}">
        <p14:creationId xmlns:p14="http://schemas.microsoft.com/office/powerpoint/2010/main" val="189339000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holding signs&#10;&#10;Description automatically generated with low confidence">
            <a:extLst>
              <a:ext uri="{FF2B5EF4-FFF2-40B4-BE49-F238E27FC236}">
                <a16:creationId xmlns:a16="http://schemas.microsoft.com/office/drawing/2014/main" id="{21D85C58-0055-C440-B7E7-19FD17882AB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829"/>
          <a:stretch/>
        </p:blipFill>
        <p:spPr>
          <a:xfrm>
            <a:off x="4687746" y="-16781"/>
            <a:ext cx="4456251" cy="6681827"/>
          </a:xfrm>
          <a:prstGeom prst="rect">
            <a:avLst/>
          </a:prstGeom>
        </p:spPr>
      </p:pic>
      <p:sp>
        <p:nvSpPr>
          <p:cNvPr id="12" name="Rectangle 11">
            <a:extLst>
              <a:ext uri="{FF2B5EF4-FFF2-40B4-BE49-F238E27FC236}">
                <a16:creationId xmlns:a16="http://schemas.microsoft.com/office/drawing/2014/main" id="{A237C075-1406-3F4D-89C4-E2A63DCFDDEE}"/>
              </a:ext>
            </a:extLst>
          </p:cNvPr>
          <p:cNvSpPr/>
          <p:nvPr/>
        </p:nvSpPr>
        <p:spPr>
          <a:xfrm>
            <a:off x="0" y="-16781"/>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2D876B6-430F-8C49-9C3F-E60251092204}"/>
              </a:ext>
            </a:extLst>
          </p:cNvPr>
          <p:cNvSpPr/>
          <p:nvPr/>
        </p:nvSpPr>
        <p:spPr>
          <a:xfrm>
            <a:off x="0" y="654959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9725C3B3-731E-0147-9FD2-815612E9D94A}"/>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6</a:t>
            </a:fld>
            <a:endParaRPr lang="en-US">
              <a:solidFill>
                <a:schemeClr val="bg1">
                  <a:lumMod val="85000"/>
                </a:schemeClr>
              </a:solidFill>
            </a:endParaRPr>
          </a:p>
        </p:txBody>
      </p:sp>
      <p:sp>
        <p:nvSpPr>
          <p:cNvPr id="5" name="Content Placeholder 4"/>
          <p:cNvSpPr>
            <a:spLocks noGrp="1"/>
          </p:cNvSpPr>
          <p:nvPr>
            <p:ph sz="half" idx="1"/>
          </p:nvPr>
        </p:nvSpPr>
        <p:spPr>
          <a:xfrm>
            <a:off x="413799" y="638194"/>
            <a:ext cx="3845686" cy="5535593"/>
          </a:xfrm>
          <a:solidFill>
            <a:schemeClr val="bg1"/>
          </a:solidFill>
        </p:spPr>
        <p:txBody>
          <a:bodyPr vert="horz" lIns="91440" tIns="45720" rIns="91440" bIns="45720" rtlCol="0" anchor="t">
            <a:noAutofit/>
          </a:bodyPr>
          <a:lstStyle/>
          <a:p>
            <a:pPr marL="0" indent="0">
              <a:lnSpc>
                <a:spcPct val="120000"/>
              </a:lnSpc>
              <a:buNone/>
            </a:pPr>
            <a:r>
              <a:rPr lang="en-AU" sz="1400" b="1">
                <a:solidFill>
                  <a:srgbClr val="3B92CF"/>
                </a:solidFill>
              </a:rPr>
              <a:t>Our Diverse Community</a:t>
            </a:r>
          </a:p>
          <a:p>
            <a:pPr marL="0" indent="0">
              <a:lnSpc>
                <a:spcPct val="107000"/>
              </a:lnSpc>
              <a:spcAft>
                <a:spcPts val="600"/>
              </a:spcAft>
              <a:buNone/>
            </a:pPr>
            <a:r>
              <a:rPr lang="en-US" sz="1100" b="1" kern="1200">
                <a:solidFill>
                  <a:srgbClr val="000000"/>
                </a:solidFill>
                <a:effectLst/>
                <a:latin typeface="Calibri" panose="020F0502020204030204" pitchFamily="34" charset="0"/>
                <a:ea typeface="DengXian Light" panose="020B0503020204020204" pitchFamily="2" charset="-122"/>
                <a:cs typeface="Times New Roman" panose="02020603050405020304" pitchFamily="18" charset="0"/>
              </a:rPr>
              <a:t>Our Students</a:t>
            </a:r>
            <a:br>
              <a:rPr lang="en-US" sz="1100" b="1" kern="1200">
                <a:solidFill>
                  <a:srgbClr val="000000"/>
                </a:solidFill>
                <a:effectLst/>
                <a:latin typeface="Calibri" panose="020F0502020204030204" pitchFamily="34" charset="0"/>
                <a:ea typeface="DengXian Light" panose="020B0503020204020204" pitchFamily="2" charset="-122"/>
                <a:cs typeface="Times New Roman" panose="02020603050405020304" pitchFamily="18" charset="0"/>
              </a:rPr>
            </a:br>
            <a:r>
              <a:rPr lang="en-US" sz="1100" kern="1200">
                <a:solidFill>
                  <a:srgbClr val="000000"/>
                </a:solidFill>
                <a:effectLst/>
                <a:latin typeface="Calibri" panose="020F0502020204030204" pitchFamily="34" charset="0"/>
                <a:ea typeface="DengXian Light" panose="020B0503020204020204" pitchFamily="2" charset="-122"/>
                <a:cs typeface="Times New Roman" panose="02020603050405020304" pitchFamily="18" charset="0"/>
              </a:rPr>
              <a:t>Considering there has been very little immigration to Australia in the past two years, it is interesting to note that 65% of our students have a language background other than English, speaking 44 different languages. An increasing number of our EAL/D students are born in Australia but speak a language other than English at home. These students need support in their first few years at school but tend to thrive as they progress through the school.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600"/>
              </a:spcAft>
              <a:buNone/>
            </a:pPr>
            <a:r>
              <a:rPr lang="en-US" sz="1100" b="1" kern="1200">
                <a:solidFill>
                  <a:srgbClr val="000000"/>
                </a:solidFill>
                <a:effectLst/>
                <a:latin typeface="Calibri"/>
                <a:ea typeface="DengXian Light"/>
                <a:cs typeface="Times New Roman"/>
              </a:rPr>
              <a:t>EAL/D Support</a:t>
            </a:r>
            <a:r>
              <a:rPr lang="en-US" sz="1100" kern="1200">
                <a:effectLst/>
                <a:latin typeface="Calibri" panose="020F0502020204030204" pitchFamily="34" charset="0"/>
                <a:ea typeface="DengXian Light" panose="020B0503020204020204" pitchFamily="2" charset="-122"/>
                <a:cs typeface="Times New Roman" panose="02020603050405020304" pitchFamily="18" charset="0"/>
              </a:rPr>
              <a:t/>
            </a:r>
            <a:br>
              <a:rPr lang="en-US" sz="1100" kern="1200">
                <a:effectLst/>
                <a:latin typeface="Calibri" panose="020F0502020204030204" pitchFamily="34" charset="0"/>
                <a:ea typeface="DengXian Light" panose="020B0503020204020204" pitchFamily="2" charset="-122"/>
                <a:cs typeface="Times New Roman" panose="02020603050405020304" pitchFamily="18" charset="0"/>
              </a:rPr>
            </a:br>
            <a:r>
              <a:rPr lang="en-US" sz="1100" kern="1200">
                <a:solidFill>
                  <a:srgbClr val="000000"/>
                </a:solidFill>
                <a:effectLst/>
                <a:latin typeface="Calibri"/>
                <a:ea typeface="DengXian Light"/>
                <a:cs typeface="Times New Roman"/>
              </a:rPr>
              <a:t>In 2021 the EAL/D team directly supported 110 students with 86 of these receiving EAL/D reports using Progress Maps. Language support is given to eligible students from </a:t>
            </a:r>
            <a:r>
              <a:rPr lang="en-US" sz="1100">
                <a:solidFill>
                  <a:srgbClr val="000000"/>
                </a:solidFill>
                <a:latin typeface="Calibri"/>
                <a:ea typeface="DengXian Light"/>
                <a:cs typeface="Times New Roman"/>
              </a:rPr>
              <a:t>Pre-Primary</a:t>
            </a:r>
            <a:r>
              <a:rPr lang="en-US" sz="1100" kern="1200">
                <a:solidFill>
                  <a:srgbClr val="000000"/>
                </a:solidFill>
                <a:effectLst/>
                <a:latin typeface="Calibri"/>
                <a:ea typeface="DengXian Light"/>
                <a:cs typeface="Times New Roman"/>
              </a:rPr>
              <a:t> </a:t>
            </a:r>
            <a:r>
              <a:rPr lang="en-US" sz="1100">
                <a:solidFill>
                  <a:srgbClr val="000000"/>
                </a:solidFill>
                <a:latin typeface="Calibri"/>
                <a:ea typeface="DengXian Light"/>
                <a:cs typeface="Times New Roman"/>
              </a:rPr>
              <a:t>to Year</a:t>
            </a:r>
            <a:r>
              <a:rPr lang="en-US" sz="1100" kern="1200">
                <a:solidFill>
                  <a:srgbClr val="000000"/>
                </a:solidFill>
                <a:effectLst/>
                <a:latin typeface="Calibri"/>
                <a:ea typeface="DengXian Light"/>
                <a:cs typeface="Times New Roman"/>
              </a:rPr>
              <a:t> 6. A select number of Stage 3 (non-eligible) students in Year 3 and</a:t>
            </a:r>
            <a:r>
              <a:rPr lang="en-US" sz="1100">
                <a:solidFill>
                  <a:srgbClr val="000000"/>
                </a:solidFill>
                <a:latin typeface="Calibri"/>
                <a:ea typeface="DengXian Light"/>
                <a:cs typeface="Times New Roman"/>
              </a:rPr>
              <a:t> Year </a:t>
            </a:r>
            <a:r>
              <a:rPr lang="en-US" sz="1100" kern="1200">
                <a:solidFill>
                  <a:srgbClr val="000000"/>
                </a:solidFill>
                <a:effectLst/>
                <a:latin typeface="Calibri"/>
                <a:ea typeface="DengXian Light"/>
                <a:cs typeface="Times New Roman"/>
              </a:rPr>
              <a:t>4 continued to receive support throughout the 2021 school year.</a:t>
            </a:r>
            <a:r>
              <a:rPr lang="en-US" sz="1100" kern="1200">
                <a:effectLst/>
                <a:latin typeface="Calibri" panose="020F0502020204030204" pitchFamily="34" charset="0"/>
                <a:ea typeface="DengXian Light" panose="020B0503020204020204" pitchFamily="2" charset="-122"/>
                <a:cs typeface="Times New Roman" panose="02020603050405020304" pitchFamily="18" charset="0"/>
              </a:rPr>
              <a:t/>
            </a:r>
            <a:br>
              <a:rPr lang="en-US" sz="1100" kern="1200">
                <a:effectLst/>
                <a:latin typeface="Calibri" panose="020F0502020204030204" pitchFamily="34" charset="0"/>
                <a:ea typeface="DengXian Light" panose="020B0503020204020204" pitchFamily="2" charset="-122"/>
                <a:cs typeface="Times New Roman" panose="02020603050405020304" pitchFamily="18" charset="0"/>
              </a:rPr>
            </a:br>
            <a:r>
              <a:rPr lang="en-US" sz="1100" kern="1200">
                <a:effectLst/>
                <a:latin typeface="Calibri" panose="020F0502020204030204" pitchFamily="34" charset="0"/>
                <a:ea typeface="DengXian Light" panose="020B0503020204020204" pitchFamily="2" charset="-122"/>
                <a:cs typeface="Times New Roman" panose="02020603050405020304" pitchFamily="18" charset="0"/>
              </a:rPr>
              <a:t/>
            </a:r>
            <a:br>
              <a:rPr lang="en-US" sz="1100" kern="1200">
                <a:effectLst/>
                <a:latin typeface="Calibri" panose="020F0502020204030204" pitchFamily="34" charset="0"/>
                <a:ea typeface="DengXian Light" panose="020B0503020204020204" pitchFamily="2" charset="-122"/>
                <a:cs typeface="Times New Roman" panose="02020603050405020304" pitchFamily="18" charset="0"/>
              </a:rPr>
            </a:br>
            <a:r>
              <a:rPr lang="en-US" sz="1100" kern="1200">
                <a:solidFill>
                  <a:srgbClr val="000000"/>
                </a:solidFill>
                <a:effectLst/>
                <a:latin typeface="Calibri"/>
                <a:ea typeface="DengXian Light"/>
                <a:cs typeface="Times New Roman"/>
              </a:rPr>
              <a:t>Our Mandarin speaking Ethnic Educational Assistants</a:t>
            </a:r>
            <a:r>
              <a:rPr lang="en-US" sz="1100">
                <a:solidFill>
                  <a:srgbClr val="000000"/>
                </a:solidFill>
                <a:latin typeface="Calibri"/>
                <a:ea typeface="DengXian Light"/>
                <a:cs typeface="Times New Roman"/>
              </a:rPr>
              <a:t> </a:t>
            </a:r>
            <a:r>
              <a:rPr lang="en-US" sz="1100" kern="1200">
                <a:solidFill>
                  <a:srgbClr val="000000"/>
                </a:solidFill>
                <a:effectLst/>
                <a:latin typeface="Calibri"/>
                <a:ea typeface="DengXian Light"/>
                <a:cs typeface="Times New Roman"/>
              </a:rPr>
              <a:t>(EEA) provided support to our </a:t>
            </a:r>
            <a:r>
              <a:rPr lang="en-US" sz="1100">
                <a:solidFill>
                  <a:srgbClr val="000000"/>
                </a:solidFill>
                <a:latin typeface="Calibri"/>
                <a:ea typeface="DengXian Light"/>
                <a:cs typeface="Times New Roman"/>
              </a:rPr>
              <a:t>Kindergarten</a:t>
            </a:r>
            <a:r>
              <a:rPr lang="en-US" sz="1100" kern="1200">
                <a:solidFill>
                  <a:srgbClr val="000000"/>
                </a:solidFill>
                <a:effectLst/>
                <a:latin typeface="Calibri"/>
                <a:ea typeface="DengXian Light"/>
                <a:cs typeface="Times New Roman"/>
              </a:rPr>
              <a:t> students during their language transition from home to school, particularly at the start of the year. Our three part time EEAs continued to be of great value in assisting with parent/teacher interviews and </a:t>
            </a:r>
            <a:r>
              <a:rPr lang="en-US" sz="1100">
                <a:solidFill>
                  <a:srgbClr val="000000"/>
                </a:solidFill>
                <a:latin typeface="Calibri"/>
                <a:ea typeface="DengXian Light"/>
                <a:cs typeface="Times New Roman"/>
              </a:rPr>
              <a:t>on-going</a:t>
            </a:r>
            <a:r>
              <a:rPr lang="en-US" sz="1100" kern="1200">
                <a:solidFill>
                  <a:srgbClr val="000000"/>
                </a:solidFill>
                <a:effectLst/>
                <a:latin typeface="Calibri"/>
                <a:ea typeface="DengXian Light"/>
                <a:cs typeface="Times New Roman"/>
              </a:rPr>
              <a:t> teacher communication with families.</a:t>
            </a:r>
            <a:endParaRPr lang="en-US" sz="1100">
              <a:effectLst/>
              <a:latin typeface="Calibri"/>
              <a:ea typeface="DengXian Light"/>
              <a:cs typeface="Times New Roman"/>
            </a:endParaRPr>
          </a:p>
          <a:p>
            <a:pPr marL="0" indent="0">
              <a:lnSpc>
                <a:spcPct val="107000"/>
              </a:lnSpc>
              <a:spcAft>
                <a:spcPts val="600"/>
              </a:spcAft>
              <a:buNone/>
            </a:pPr>
            <a:r>
              <a:rPr lang="en-US" sz="1100" kern="1200">
                <a:solidFill>
                  <a:srgbClr val="000000"/>
                </a:solidFill>
                <a:effectLst/>
                <a:latin typeface="Calibri" panose="020F0502020204030204" pitchFamily="34" charset="0"/>
                <a:ea typeface="DengXian Light" panose="020B0503020204020204" pitchFamily="2" charset="-122"/>
                <a:cs typeface="Times New Roman" panose="02020603050405020304" pitchFamily="18" charset="0"/>
              </a:rPr>
              <a:t>EAL/D teachers and education assistants work with students in class or in small groups. We also provide individual reading support to several students to ensure that their reading is listened to at least once a week.</a:t>
            </a:r>
            <a:r>
              <a:rPr lang="en-US" sz="1100"/>
              <a:t/>
            </a:r>
            <a:br>
              <a:rPr lang="en-US" sz="1100"/>
            </a:br>
            <a:endParaRPr lang="en-AU" sz="1100"/>
          </a:p>
        </p:txBody>
      </p:sp>
    </p:spTree>
    <p:extLst>
      <p:ext uri="{BB962C8B-B14F-4D97-AF65-F5344CB8AC3E}">
        <p14:creationId xmlns:p14="http://schemas.microsoft.com/office/powerpoint/2010/main" val="3451975150"/>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group, posing, adult&#10;&#10;Description automatically generated">
            <a:extLst>
              <a:ext uri="{FF2B5EF4-FFF2-40B4-BE49-F238E27FC236}">
                <a16:creationId xmlns:a16="http://schemas.microsoft.com/office/drawing/2014/main" id="{15B71283-714C-6348-83CC-2C75415B48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35"/>
          <a:stretch/>
        </p:blipFill>
        <p:spPr>
          <a:xfrm>
            <a:off x="0" y="213621"/>
            <a:ext cx="5042780" cy="6364199"/>
          </a:xfrm>
          <a:prstGeom prst="rect">
            <a:avLst/>
          </a:prstGeom>
        </p:spPr>
      </p:pic>
      <p:sp>
        <p:nvSpPr>
          <p:cNvPr id="11" name="Rectangle 10">
            <a:extLst>
              <a:ext uri="{FF2B5EF4-FFF2-40B4-BE49-F238E27FC236}">
                <a16:creationId xmlns:a16="http://schemas.microsoft.com/office/drawing/2014/main" id="{4FEBF063-1503-7C49-92D2-933DE734E02E}"/>
              </a:ext>
            </a:extLst>
          </p:cNvPr>
          <p:cNvSpPr/>
          <p:nvPr/>
        </p:nvSpPr>
        <p:spPr>
          <a:xfrm>
            <a:off x="0" y="-8667"/>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67BBCA-03A1-0941-B6C2-6848124C21CE}"/>
              </a:ext>
            </a:extLst>
          </p:cNvPr>
          <p:cNvSpPr/>
          <p:nvPr/>
        </p:nvSpPr>
        <p:spPr>
          <a:xfrm>
            <a:off x="0" y="654959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007F51DA-96DE-C243-BF45-F5A89378AA2D}"/>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7</a:t>
            </a:fld>
            <a:endParaRPr lang="en-US">
              <a:solidFill>
                <a:schemeClr val="bg1">
                  <a:lumMod val="85000"/>
                </a:schemeClr>
              </a:solidFill>
            </a:endParaRPr>
          </a:p>
        </p:txBody>
      </p:sp>
      <p:sp>
        <p:nvSpPr>
          <p:cNvPr id="16" name="TextBox 15">
            <a:extLst>
              <a:ext uri="{FF2B5EF4-FFF2-40B4-BE49-F238E27FC236}">
                <a16:creationId xmlns:a16="http://schemas.microsoft.com/office/drawing/2014/main" id="{06DD8BD5-B3F4-40CE-9315-D096405DFBA2}"/>
              </a:ext>
            </a:extLst>
          </p:cNvPr>
          <p:cNvSpPr txBox="1"/>
          <p:nvPr/>
        </p:nvSpPr>
        <p:spPr>
          <a:xfrm>
            <a:off x="5366766" y="657792"/>
            <a:ext cx="3439661" cy="5475858"/>
          </a:xfrm>
          <a:prstGeom prst="rect">
            <a:avLst/>
          </a:prstGeom>
          <a:solidFill>
            <a:schemeClr val="bg1"/>
          </a:solidFill>
        </p:spPr>
        <p:txBody>
          <a:bodyPr wrap="square" lIns="91440" tIns="45720" rIns="91440" bIns="45720" rtlCol="0" anchor="ctr">
            <a:spAutoFit/>
          </a:bodyPr>
          <a:lstStyle/>
          <a:p>
            <a:pPr lvl="0">
              <a:lnSpc>
                <a:spcPct val="90000"/>
              </a:lnSpc>
              <a:spcBef>
                <a:spcPts val="1000"/>
              </a:spcBef>
            </a:pPr>
            <a:r>
              <a:rPr lang="en-AU" sz="1400" b="1">
                <a:solidFill>
                  <a:srgbClr val="3B92CF"/>
                </a:solidFill>
              </a:rPr>
              <a:t>Our Diverse Community </a:t>
            </a:r>
            <a:r>
              <a:rPr lang="en-AU" sz="1400" b="1">
                <a:solidFill>
                  <a:srgbClr val="3B92CF"/>
                </a:solidFill>
                <a:latin typeface="Calibri" charset="0"/>
                <a:ea typeface="Calibri" charset="0"/>
                <a:cs typeface="Calibri" charset="0"/>
              </a:rPr>
              <a:t>– cont. </a:t>
            </a:r>
          </a:p>
          <a:p>
            <a:pPr lvl="0">
              <a:lnSpc>
                <a:spcPct val="90000"/>
              </a:lnSpc>
              <a:spcBef>
                <a:spcPts val="1000"/>
              </a:spcBef>
            </a:pPr>
            <a:r>
              <a:rPr lang="en-AU" sz="1100" b="1" kern="1200">
                <a:solidFill>
                  <a:srgbClr val="000000"/>
                </a:solidFill>
                <a:effectLst/>
                <a:ea typeface="+mn-ea"/>
                <a:cs typeface="+mn-cs"/>
              </a:rPr>
              <a:t>School Cultural Celebrations</a:t>
            </a:r>
            <a:endParaRPr lang="en-US" sz="1100">
              <a:effectLst/>
              <a:ea typeface="Times New Roman" panose="02020603050405020304" pitchFamily="18" charset="0"/>
            </a:endParaRPr>
          </a:p>
          <a:p>
            <a:r>
              <a:rPr lang="en-AU" sz="1100" kern="1200">
                <a:solidFill>
                  <a:srgbClr val="000000"/>
                </a:solidFill>
                <a:effectLst/>
                <a:ea typeface="+mn-ea"/>
                <a:cs typeface="+mn-cs"/>
              </a:rPr>
              <a:t>Our school celebrations were a feature of the 2021 school year as there were no class assemblies and coming together as a school was really a cause for celebration. The EAL/D Team</a:t>
            </a:r>
            <a:r>
              <a:rPr lang="en-AU" sz="1100">
                <a:solidFill>
                  <a:srgbClr val="000000"/>
                </a:solidFill>
              </a:rPr>
              <a:t>,</a:t>
            </a:r>
            <a:r>
              <a:rPr lang="en-AU" sz="1100" kern="1200">
                <a:solidFill>
                  <a:srgbClr val="000000"/>
                </a:solidFill>
                <a:effectLst/>
                <a:ea typeface="+mn-ea"/>
                <a:cs typeface="+mn-cs"/>
              </a:rPr>
              <a:t> in cooperation with </a:t>
            </a:r>
            <a:r>
              <a:rPr lang="en-AU" sz="1100">
                <a:solidFill>
                  <a:srgbClr val="000000"/>
                </a:solidFill>
              </a:rPr>
              <a:t>Ms</a:t>
            </a:r>
            <a:r>
              <a:rPr lang="en-AU" sz="1100" kern="1200">
                <a:solidFill>
                  <a:srgbClr val="000000"/>
                </a:solidFill>
                <a:effectLst/>
                <a:ea typeface="+mn-ea"/>
                <a:cs typeface="+mn-cs"/>
              </a:rPr>
              <a:t> Coleman</a:t>
            </a:r>
            <a:r>
              <a:rPr lang="en-AU" sz="1100">
                <a:solidFill>
                  <a:srgbClr val="000000"/>
                </a:solidFill>
              </a:rPr>
              <a:t>,</a:t>
            </a:r>
            <a:r>
              <a:rPr lang="en-AU" sz="1100" kern="1200">
                <a:solidFill>
                  <a:srgbClr val="000000"/>
                </a:solidFill>
                <a:effectLst/>
                <a:ea typeface="+mn-ea"/>
                <a:cs typeface="+mn-cs"/>
              </a:rPr>
              <a:t> ran a vibrant Harmony Day Assembly with the school leaders hosting the event. Once again, our diversity shone through with most of our students and staff wearing traditional dress or </a:t>
            </a:r>
            <a:r>
              <a:rPr lang="en-AU" sz="1100">
                <a:solidFill>
                  <a:srgbClr val="000000"/>
                </a:solidFill>
              </a:rPr>
              <a:t>the colour orange</a:t>
            </a:r>
            <a:r>
              <a:rPr lang="en-AU" sz="1100" kern="1200">
                <a:solidFill>
                  <a:srgbClr val="000000"/>
                </a:solidFill>
                <a:effectLst/>
                <a:ea typeface="+mn-ea"/>
                <a:cs typeface="+mn-cs"/>
              </a:rPr>
              <a:t> to celebrate the occasion. Members of the HASS Committee, led by Mrs Taylor and our Music Specialist</a:t>
            </a:r>
            <a:r>
              <a:rPr lang="en-AU" sz="1100">
                <a:solidFill>
                  <a:srgbClr val="000000"/>
                </a:solidFill>
              </a:rPr>
              <a:t>, Ms</a:t>
            </a:r>
            <a:r>
              <a:rPr lang="en-AU" sz="1100" kern="1200">
                <a:solidFill>
                  <a:srgbClr val="000000"/>
                </a:solidFill>
                <a:effectLst/>
                <a:ea typeface="+mn-ea"/>
                <a:cs typeface="+mn-cs"/>
              </a:rPr>
              <a:t> Coleman</a:t>
            </a:r>
            <a:r>
              <a:rPr lang="en-AU" sz="1100">
                <a:solidFill>
                  <a:srgbClr val="000000"/>
                </a:solidFill>
              </a:rPr>
              <a:t>,</a:t>
            </a:r>
            <a:r>
              <a:rPr lang="en-AU" sz="1100" kern="1200">
                <a:solidFill>
                  <a:srgbClr val="000000"/>
                </a:solidFill>
                <a:effectLst/>
                <a:ea typeface="+mn-ea"/>
                <a:cs typeface="+mn-cs"/>
              </a:rPr>
              <a:t> worked with the EAL/D Team to produce the NAIDOC Assembly, addressing the 2021 theme of “Heal Country.” We were honoured to have Dr Richard Walley and his son Alton open the assembly.</a:t>
            </a:r>
          </a:p>
          <a:p>
            <a:endParaRPr lang="en-US" sz="1100">
              <a:effectLst/>
              <a:ea typeface="Times New Roman" panose="02020603050405020304" pitchFamily="18" charset="0"/>
            </a:endParaRPr>
          </a:p>
          <a:p>
            <a:r>
              <a:rPr lang="en-AU" sz="1100" kern="1200">
                <a:solidFill>
                  <a:srgbClr val="000000"/>
                </a:solidFill>
                <a:effectLst/>
                <a:ea typeface="+mn-ea"/>
                <a:cs typeface="+mn-cs"/>
              </a:rPr>
              <a:t>Thanks to Mrs </a:t>
            </a:r>
            <a:r>
              <a:rPr lang="en-AU" sz="1100" kern="1200" err="1">
                <a:solidFill>
                  <a:srgbClr val="000000"/>
                </a:solidFill>
                <a:effectLst/>
                <a:ea typeface="+mn-ea"/>
                <a:cs typeface="+mn-cs"/>
              </a:rPr>
              <a:t>Sesetti’s</a:t>
            </a:r>
            <a:r>
              <a:rPr lang="en-AU" sz="1100" kern="1200">
                <a:solidFill>
                  <a:srgbClr val="000000"/>
                </a:solidFill>
                <a:effectLst/>
                <a:ea typeface="+mn-ea"/>
                <a:cs typeface="+mn-cs"/>
              </a:rPr>
              <a:t> lunchtime dance lessons, we celebrated Diwali with a couple of vibrant dance performances. Teachers joined students and parents in the celebration by dressing up in traditional clothes with the help and generosity of our parents. All three celebrations involved students from a range of classes making these multi-aged performances a joy to watch.</a:t>
            </a:r>
            <a:endParaRPr lang="en-US" sz="1100" kern="1200">
              <a:solidFill>
                <a:srgbClr val="000000"/>
              </a:solidFill>
            </a:endParaRPr>
          </a:p>
          <a:p>
            <a:endParaRPr lang="en-US" sz="1100">
              <a:effectLst/>
              <a:ea typeface="Calibri" panose="020F0502020204030204" pitchFamily="34" charset="0"/>
              <a:cs typeface="Times New Roman" panose="02020603050405020304" pitchFamily="18" charset="0"/>
            </a:endParaRPr>
          </a:p>
          <a:p>
            <a:r>
              <a:rPr lang="en-AU" sz="1100" b="1" kern="1200">
                <a:solidFill>
                  <a:srgbClr val="000000"/>
                </a:solidFill>
                <a:effectLst/>
                <a:ea typeface="+mn-ea"/>
                <a:cs typeface="+mn-cs"/>
              </a:rPr>
              <a:t>Culture Club</a:t>
            </a:r>
            <a:endParaRPr lang="en-US" sz="1100">
              <a:effectLst/>
              <a:ea typeface="Times New Roman" panose="02020603050405020304" pitchFamily="18" charset="0"/>
            </a:endParaRPr>
          </a:p>
          <a:p>
            <a:r>
              <a:rPr lang="en-AU" sz="1100" kern="1200">
                <a:solidFill>
                  <a:srgbClr val="000000"/>
                </a:solidFill>
                <a:effectLst/>
                <a:ea typeface="+mn-ea"/>
                <a:cs typeface="+mn-cs"/>
              </a:rPr>
              <a:t>Culture Club started up again in Term 2 after not being able to run in 2020 due to Covid-19 restrictions. We had wonderful Burmese parents start us off with Culture Club Myanmar, followed by very enthusiastic parents to run Culture Club Taiwan and Culture Club Indonesia.  </a:t>
            </a:r>
            <a:endParaRPr lang="en-US" sz="1100">
              <a:effectLst/>
              <a:ea typeface="Times New Roman" panose="02020603050405020304" pitchFamily="18" charset="0"/>
            </a:endParaRPr>
          </a:p>
        </p:txBody>
      </p:sp>
    </p:spTree>
    <p:extLst>
      <p:ext uri="{BB962C8B-B14F-4D97-AF65-F5344CB8AC3E}">
        <p14:creationId xmlns:p14="http://schemas.microsoft.com/office/powerpoint/2010/main" val="3822701053"/>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98054-0A20-F744-B131-3BD4C002DF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2" r="-1711"/>
          <a:stretch/>
        </p:blipFill>
        <p:spPr>
          <a:xfrm>
            <a:off x="3349128" y="250510"/>
            <a:ext cx="5894024" cy="6348579"/>
          </a:xfrm>
          <a:prstGeom prst="rect">
            <a:avLst/>
          </a:prstGeom>
        </p:spPr>
      </p:pic>
      <p:sp>
        <p:nvSpPr>
          <p:cNvPr id="11" name="Rectangle 10">
            <a:extLst>
              <a:ext uri="{FF2B5EF4-FFF2-40B4-BE49-F238E27FC236}">
                <a16:creationId xmlns:a16="http://schemas.microsoft.com/office/drawing/2014/main" id="{4FEBF063-1503-7C49-92D2-933DE734E02E}"/>
              </a:ext>
            </a:extLst>
          </p:cNvPr>
          <p:cNvSpPr/>
          <p:nvPr/>
        </p:nvSpPr>
        <p:spPr>
          <a:xfrm>
            <a:off x="0" y="0"/>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67BBCA-03A1-0941-B6C2-6848124C21CE}"/>
              </a:ext>
            </a:extLst>
          </p:cNvPr>
          <p:cNvSpPr/>
          <p:nvPr/>
        </p:nvSpPr>
        <p:spPr>
          <a:xfrm>
            <a:off x="0" y="654959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
            <a:extLst>
              <a:ext uri="{FF2B5EF4-FFF2-40B4-BE49-F238E27FC236}">
                <a16:creationId xmlns:a16="http://schemas.microsoft.com/office/drawing/2014/main" id="{007F51DA-96DE-C243-BF45-F5A89378AA2D}"/>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8</a:t>
            </a:fld>
            <a:endParaRPr lang="en-US">
              <a:solidFill>
                <a:schemeClr val="bg1">
                  <a:lumMod val="85000"/>
                </a:schemeClr>
              </a:solidFill>
            </a:endParaRPr>
          </a:p>
        </p:txBody>
      </p:sp>
      <p:sp>
        <p:nvSpPr>
          <p:cNvPr id="16" name="TextBox 15">
            <a:extLst>
              <a:ext uri="{FF2B5EF4-FFF2-40B4-BE49-F238E27FC236}">
                <a16:creationId xmlns:a16="http://schemas.microsoft.com/office/drawing/2014/main" id="{06DD8BD5-B3F4-40CE-9315-D096405DFBA2}"/>
              </a:ext>
            </a:extLst>
          </p:cNvPr>
          <p:cNvSpPr txBox="1"/>
          <p:nvPr/>
        </p:nvSpPr>
        <p:spPr>
          <a:xfrm>
            <a:off x="357828" y="705023"/>
            <a:ext cx="2686314" cy="5718489"/>
          </a:xfrm>
          <a:prstGeom prst="rect">
            <a:avLst/>
          </a:prstGeom>
          <a:solidFill>
            <a:schemeClr val="bg1"/>
          </a:solidFill>
        </p:spPr>
        <p:txBody>
          <a:bodyPr wrap="square" lIns="91440" tIns="45720" rIns="91440" bIns="45720" rtlCol="0" anchor="t">
            <a:spAutoFit/>
          </a:bodyPr>
          <a:lstStyle/>
          <a:p>
            <a:pPr lvl="0">
              <a:lnSpc>
                <a:spcPct val="90000"/>
              </a:lnSpc>
              <a:spcBef>
                <a:spcPts val="1000"/>
              </a:spcBef>
            </a:pPr>
            <a:r>
              <a:rPr lang="en-AU" sz="1400" b="1">
                <a:solidFill>
                  <a:srgbClr val="3B92CF"/>
                </a:solidFill>
              </a:rPr>
              <a:t>Our Diverse Community </a:t>
            </a:r>
            <a:r>
              <a:rPr lang="en-AU" sz="1400" b="1">
                <a:solidFill>
                  <a:srgbClr val="3B92CF"/>
                </a:solidFill>
                <a:latin typeface="Calibri" charset="0"/>
                <a:ea typeface="Calibri" charset="0"/>
                <a:cs typeface="Calibri" charset="0"/>
              </a:rPr>
              <a:t>– cont. </a:t>
            </a:r>
          </a:p>
          <a:p>
            <a:endParaRPr lang="en-US" sz="1200">
              <a:effectLst/>
              <a:ea typeface="Times New Roman" panose="02020603050405020304" pitchFamily="18" charset="0"/>
            </a:endParaRPr>
          </a:p>
          <a:p>
            <a:r>
              <a:rPr lang="en-AU" sz="1100" b="1" kern="1200">
                <a:solidFill>
                  <a:srgbClr val="000000"/>
                </a:solidFill>
                <a:effectLst/>
                <a:ea typeface="+mn-ea"/>
                <a:cs typeface="+mn-cs"/>
              </a:rPr>
              <a:t>Parent Network Group</a:t>
            </a:r>
            <a:endParaRPr lang="en-US" sz="1100">
              <a:effectLst/>
              <a:ea typeface="Times New Roman" panose="02020603050405020304" pitchFamily="18" charset="0"/>
            </a:endParaRPr>
          </a:p>
          <a:p>
            <a:r>
              <a:rPr lang="en-AU" sz="1100" kern="1200">
                <a:solidFill>
                  <a:srgbClr val="000000"/>
                </a:solidFill>
                <a:effectLst/>
                <a:ea typeface="+mn-ea"/>
                <a:cs typeface="+mn-cs"/>
              </a:rPr>
              <a:t>After a hiatus of 18 months, we invited parents to attend the EAL/D Parent Network group in Term 2 and continued to have sessions in Term 3 and 4. Our aim is to rebuild attendance of this network to pre-pandemic days.</a:t>
            </a:r>
          </a:p>
          <a:p>
            <a:endParaRPr lang="en-US" sz="1100">
              <a:effectLst/>
              <a:ea typeface="Times New Roman" panose="02020603050405020304" pitchFamily="18" charset="0"/>
            </a:endParaRPr>
          </a:p>
          <a:p>
            <a:r>
              <a:rPr lang="en-AU" sz="1100" b="1" kern="1200">
                <a:solidFill>
                  <a:srgbClr val="000000"/>
                </a:solidFill>
                <a:effectLst/>
                <a:ea typeface="+mn-ea"/>
                <a:cs typeface="+mn-cs"/>
              </a:rPr>
              <a:t>Multicultural Community Links</a:t>
            </a:r>
            <a:endParaRPr lang="en-US" sz="1100">
              <a:effectLst/>
              <a:ea typeface="Times New Roman" panose="02020603050405020304" pitchFamily="18" charset="0"/>
            </a:endParaRPr>
          </a:p>
          <a:p>
            <a:r>
              <a:rPr lang="en-AU" sz="1100" kern="1200">
                <a:solidFill>
                  <a:srgbClr val="000000"/>
                </a:solidFill>
                <a:effectLst/>
                <a:ea typeface="+mn-ea"/>
                <a:cs typeface="+mn-cs"/>
              </a:rPr>
              <a:t>As </a:t>
            </a:r>
            <a:r>
              <a:rPr lang="en-AU" sz="1100" kern="1200" err="1">
                <a:solidFill>
                  <a:srgbClr val="000000"/>
                </a:solidFill>
                <a:effectLst/>
                <a:ea typeface="+mn-ea"/>
                <a:cs typeface="+mn-cs"/>
              </a:rPr>
              <a:t>Burrendah</a:t>
            </a:r>
            <a:r>
              <a:rPr lang="en-AU" sz="1100" kern="1200">
                <a:solidFill>
                  <a:srgbClr val="000000"/>
                </a:solidFill>
                <a:effectLst/>
                <a:ea typeface="+mn-ea"/>
                <a:cs typeface="+mn-cs"/>
              </a:rPr>
              <a:t> </a:t>
            </a:r>
            <a:r>
              <a:rPr lang="en-AU" sz="1100">
                <a:solidFill>
                  <a:srgbClr val="000000"/>
                </a:solidFill>
              </a:rPr>
              <a:t>Primary School often </a:t>
            </a:r>
            <a:r>
              <a:rPr lang="en-AU" sz="1100" kern="1200">
                <a:solidFill>
                  <a:srgbClr val="000000"/>
                </a:solidFill>
                <a:effectLst/>
                <a:ea typeface="+mn-ea"/>
                <a:cs typeface="+mn-cs"/>
              </a:rPr>
              <a:t>invites members of the wider community into our school, it is also important that we participate in cultural programs outside the school.</a:t>
            </a:r>
            <a:r>
              <a:rPr lang="en-AU" sz="1100">
                <a:solidFill>
                  <a:srgbClr val="000000"/>
                </a:solidFill>
              </a:rPr>
              <a:t> </a:t>
            </a:r>
            <a:endParaRPr lang="en-AU" sz="1100" kern="1200">
              <a:solidFill>
                <a:srgbClr val="000000"/>
              </a:solidFill>
              <a:effectLst/>
              <a:ea typeface="+mn-ea"/>
              <a:cs typeface="+mn-cs"/>
            </a:endParaRPr>
          </a:p>
          <a:p>
            <a:endParaRPr lang="en-AU" sz="1100">
              <a:solidFill>
                <a:srgbClr val="000000"/>
              </a:solidFill>
            </a:endParaRPr>
          </a:p>
          <a:p>
            <a:r>
              <a:rPr lang="en-AU" sz="1100" kern="1200">
                <a:solidFill>
                  <a:srgbClr val="000000"/>
                </a:solidFill>
                <a:effectLst/>
                <a:ea typeface="+mn-ea"/>
                <a:cs typeface="+mn-cs"/>
              </a:rPr>
              <a:t>In 2021</a:t>
            </a:r>
            <a:r>
              <a:rPr lang="en-AU" sz="1100">
                <a:solidFill>
                  <a:srgbClr val="000000"/>
                </a:solidFill>
              </a:rPr>
              <a:t> Ms </a:t>
            </a:r>
            <a:r>
              <a:rPr lang="en-AU" sz="1100" kern="1200">
                <a:solidFill>
                  <a:srgbClr val="000000"/>
                </a:solidFill>
                <a:effectLst/>
                <a:ea typeface="+mn-ea"/>
                <a:cs typeface="+mn-cs"/>
              </a:rPr>
              <a:t>Coleman taught all our students to sing a Filipino song, “Bahay Kubo”. We recorded the</a:t>
            </a:r>
            <a:r>
              <a:rPr lang="en-AU" sz="1100">
                <a:solidFill>
                  <a:srgbClr val="000000"/>
                </a:solidFill>
              </a:rPr>
              <a:t> </a:t>
            </a:r>
            <a:r>
              <a:rPr lang="en-AU" sz="1100" kern="1200">
                <a:solidFill>
                  <a:srgbClr val="000000"/>
                </a:solidFill>
                <a:effectLst/>
                <a:ea typeface="+mn-ea"/>
                <a:cs typeface="+mn-cs"/>
              </a:rPr>
              <a:t>choir singing this </a:t>
            </a:r>
            <a:r>
              <a:rPr lang="en-AU" sz="1100">
                <a:solidFill>
                  <a:srgbClr val="000000"/>
                </a:solidFill>
              </a:rPr>
              <a:t>song and</a:t>
            </a:r>
            <a:r>
              <a:rPr lang="en-AU" sz="1100" kern="1200">
                <a:solidFill>
                  <a:srgbClr val="000000"/>
                </a:solidFill>
                <a:effectLst/>
                <a:ea typeface="+mn-ea"/>
                <a:cs typeface="+mn-cs"/>
              </a:rPr>
              <a:t> it was shown on screen at the 75</a:t>
            </a:r>
            <a:r>
              <a:rPr lang="en-AU" sz="1100" kern="1200" baseline="30000">
                <a:solidFill>
                  <a:srgbClr val="000000"/>
                </a:solidFill>
                <a:effectLst/>
                <a:ea typeface="+mn-ea"/>
                <a:cs typeface="+mn-cs"/>
              </a:rPr>
              <a:t>th</a:t>
            </a:r>
            <a:r>
              <a:rPr lang="en-AU" sz="1100" kern="1200">
                <a:solidFill>
                  <a:srgbClr val="000000"/>
                </a:solidFill>
                <a:effectLst/>
                <a:ea typeface="+mn-ea"/>
                <a:cs typeface="+mn-cs"/>
              </a:rPr>
              <a:t> Anniversary of Australian and Filipino Diplomatic relations at Langley Park in May 2021.</a:t>
            </a:r>
            <a:r>
              <a:rPr lang="en-AU" sz="1100">
                <a:solidFill>
                  <a:srgbClr val="000000"/>
                </a:solidFill>
              </a:rPr>
              <a:t> </a:t>
            </a:r>
            <a:endParaRPr lang="en-AU" sz="1100" kern="1200">
              <a:solidFill>
                <a:srgbClr val="000000"/>
              </a:solidFill>
              <a:effectLst/>
              <a:ea typeface="+mn-ea"/>
              <a:cs typeface="+mn-cs"/>
            </a:endParaRPr>
          </a:p>
          <a:p>
            <a:endParaRPr lang="en-US" sz="1100">
              <a:effectLst/>
              <a:ea typeface="Times New Roman" panose="02020603050405020304" pitchFamily="18" charset="0"/>
            </a:endParaRPr>
          </a:p>
          <a:p>
            <a:r>
              <a:rPr lang="en-AU" sz="1100" kern="1200">
                <a:solidFill>
                  <a:srgbClr val="000000"/>
                </a:solidFill>
                <a:effectLst/>
                <a:ea typeface="+mn-ea"/>
                <a:cs typeface="+mn-cs"/>
              </a:rPr>
              <a:t>Sister Kate’s notable artist</a:t>
            </a:r>
            <a:r>
              <a:rPr lang="en-AU" sz="1100">
                <a:solidFill>
                  <a:srgbClr val="000000"/>
                </a:solidFill>
              </a:rPr>
              <a:t>,</a:t>
            </a:r>
            <a:r>
              <a:rPr lang="en-AU" sz="1100" kern="1200">
                <a:solidFill>
                  <a:srgbClr val="000000"/>
                </a:solidFill>
                <a:effectLst/>
                <a:ea typeface="+mn-ea"/>
                <a:cs typeface="+mn-cs"/>
              </a:rPr>
              <a:t> Aunty Alta Winmar worked with 15 of our artistic students </a:t>
            </a:r>
            <a:r>
              <a:rPr lang="en-AU" sz="1100">
                <a:solidFill>
                  <a:srgbClr val="000000"/>
                </a:solidFill>
              </a:rPr>
              <a:t>on</a:t>
            </a:r>
            <a:r>
              <a:rPr lang="en-AU" sz="1100" kern="1200">
                <a:solidFill>
                  <a:srgbClr val="000000"/>
                </a:solidFill>
                <a:effectLst/>
                <a:ea typeface="+mn-ea"/>
                <a:cs typeface="+mn-cs"/>
              </a:rPr>
              <a:t> a City of Canning project for the new Hillview Intercultural Centre in Bentley. Their artistic contribution is on a large mural and on four doors at the centre. These are permanent installations for the first intercultural centre south of the river.</a:t>
            </a:r>
            <a:endParaRPr lang="en-US" sz="1100">
              <a:effectLst/>
              <a:ea typeface="Times New Roman" panose="02020603050405020304" pitchFamily="18" charset="0"/>
            </a:endParaRPr>
          </a:p>
        </p:txBody>
      </p:sp>
    </p:spTree>
    <p:extLst>
      <p:ext uri="{BB962C8B-B14F-4D97-AF65-F5344CB8AC3E}">
        <p14:creationId xmlns:p14="http://schemas.microsoft.com/office/powerpoint/2010/main" val="3582281348"/>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361441" y="437572"/>
            <a:ext cx="6593840" cy="857671"/>
          </a:xfrm>
          <a:prstGeom prst="rect">
            <a:avLst/>
          </a:prstGeom>
          <a:noFill/>
        </p:spPr>
        <p:txBody>
          <a:bodyPr wrap="square" rtlCol="0">
            <a:spAutoFit/>
          </a:bodyPr>
          <a:lstStyle/>
          <a:p>
            <a:pPr>
              <a:lnSpc>
                <a:spcPct val="115000"/>
              </a:lnSpc>
              <a:spcAft>
                <a:spcPts val="1000"/>
              </a:spcAft>
            </a:pPr>
            <a:r>
              <a:rPr lang="en-AU" sz="1400" b="1">
                <a:solidFill>
                  <a:srgbClr val="3B92CF"/>
                </a:solidFill>
              </a:rPr>
              <a:t>Our Diverse Community – cont.</a:t>
            </a:r>
            <a:endParaRPr lang="en-GB" sz="1400" b="1">
              <a:solidFill>
                <a:srgbClr val="3B92CF"/>
              </a:solidFill>
            </a:endParaRPr>
          </a:p>
          <a:p>
            <a:pPr>
              <a:lnSpc>
                <a:spcPct val="115000"/>
              </a:lnSpc>
              <a:spcAft>
                <a:spcPts val="1000"/>
              </a:spcAft>
            </a:pPr>
            <a:r>
              <a:rPr lang="en-AU" sz="1100">
                <a:ea typeface="Calibri" charset="0"/>
                <a:cs typeface="Times New Roman" charset="0"/>
              </a:rPr>
              <a:t>We have a very culturally diverse community, with over 44 languages other than English, spoken by our students.  </a:t>
            </a:r>
            <a:br>
              <a:rPr lang="en-AU" sz="1100">
                <a:ea typeface="Calibri" charset="0"/>
                <a:cs typeface="Times New Roman" charset="0"/>
              </a:rPr>
            </a:br>
            <a:r>
              <a:rPr lang="en-AU" sz="1100">
                <a:ea typeface="Calibri" charset="0"/>
                <a:cs typeface="Times New Roman" charset="0"/>
              </a:rPr>
              <a:t>Our supportive and welcoming learning environment recognises and celebrates this diversity. </a:t>
            </a:r>
            <a:endParaRPr lang="en-AU" sz="1100">
              <a:solidFill>
                <a:srgbClr val="FF0000"/>
              </a:solidFill>
              <a:ea typeface="Calibri" charset="0"/>
              <a:cs typeface="Times New Roman" charset="0"/>
            </a:endParaRPr>
          </a:p>
        </p:txBody>
      </p:sp>
      <p:sp>
        <p:nvSpPr>
          <p:cNvPr id="6" name="Title 1"/>
          <p:cNvSpPr>
            <a:spLocks noGrp="1"/>
          </p:cNvSpPr>
          <p:nvPr>
            <p:ph type="title"/>
          </p:nvPr>
        </p:nvSpPr>
        <p:spPr>
          <a:xfrm>
            <a:off x="1923373" y="5862851"/>
            <a:ext cx="5297254" cy="509336"/>
          </a:xfrm>
          <a:noFill/>
          <a:ln>
            <a:noFill/>
          </a:ln>
        </p:spPr>
        <p:txBody>
          <a:bodyPr>
            <a:noAutofit/>
          </a:bodyPr>
          <a:lstStyle/>
          <a:p>
            <a:pPr algn="ctr">
              <a:lnSpc>
                <a:spcPct val="115000"/>
              </a:lnSpc>
              <a:spcAft>
                <a:spcPts val="1000"/>
              </a:spcAft>
            </a:pPr>
            <a:r>
              <a:rPr lang="en-US" sz="1200" b="1">
                <a:solidFill>
                  <a:srgbClr val="3B92CF"/>
                </a:solidFill>
                <a:latin typeface="+mn-lt"/>
                <a:ea typeface="+mn-ea"/>
                <a:cs typeface="+mn-cs"/>
              </a:rPr>
              <a:t>LANGUAGE BACKGROUND</a:t>
            </a:r>
            <a:r>
              <a:rPr lang="en-US" sz="1200">
                <a:solidFill>
                  <a:srgbClr val="3B92CF"/>
                </a:solidFill>
                <a:latin typeface="+mn-lt"/>
                <a:ea typeface="+mn-ea"/>
                <a:cs typeface="+mn-cs"/>
              </a:rPr>
              <a:t/>
            </a:r>
            <a:br>
              <a:rPr lang="en-US" sz="1200">
                <a:solidFill>
                  <a:srgbClr val="3B92CF"/>
                </a:solidFill>
                <a:latin typeface="+mn-lt"/>
                <a:ea typeface="+mn-ea"/>
                <a:cs typeface="+mn-cs"/>
              </a:rPr>
            </a:br>
            <a:r>
              <a:rPr lang="en-US" sz="1000">
                <a:solidFill>
                  <a:srgbClr val="0070C0"/>
                </a:solidFill>
                <a:latin typeface="+mn-lt"/>
                <a:ea typeface="+mn-ea"/>
                <a:cs typeface="+mn-cs"/>
              </a:rPr>
              <a:t>(OTHER THAN ENGLISH. TOTAL 439 STUDENTS)</a:t>
            </a:r>
          </a:p>
        </p:txBody>
      </p:sp>
      <p:sp>
        <p:nvSpPr>
          <p:cNvPr id="7" name="Title 1"/>
          <p:cNvSpPr txBox="1">
            <a:spLocks/>
          </p:cNvSpPr>
          <p:nvPr/>
        </p:nvSpPr>
        <p:spPr>
          <a:xfrm rot="16200000">
            <a:off x="-592830" y="3215651"/>
            <a:ext cx="2517256" cy="38541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5000"/>
              </a:lnSpc>
              <a:spcAft>
                <a:spcPts val="1000"/>
              </a:spcAft>
            </a:pPr>
            <a:r>
              <a:rPr lang="en-US" sz="1200" b="1">
                <a:solidFill>
                  <a:srgbClr val="3B92CF"/>
                </a:solidFill>
                <a:latin typeface="+mn-lt"/>
                <a:ea typeface="+mn-ea"/>
                <a:cs typeface="+mn-cs"/>
              </a:rPr>
              <a:t>NUMBER OF STUDENTS</a:t>
            </a:r>
          </a:p>
        </p:txBody>
      </p:sp>
      <p:sp>
        <p:nvSpPr>
          <p:cNvPr id="9" name="Rectangle 8">
            <a:extLst>
              <a:ext uri="{FF2B5EF4-FFF2-40B4-BE49-F238E27FC236}">
                <a16:creationId xmlns:a16="http://schemas.microsoft.com/office/drawing/2014/main" id="{BED3A0B4-66B7-784F-9E9E-080BCCF35905}"/>
              </a:ext>
            </a:extLst>
          </p:cNvPr>
          <p:cNvSpPr/>
          <p:nvPr/>
        </p:nvSpPr>
        <p:spPr>
          <a:xfrm>
            <a:off x="0" y="6549598"/>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8C133F67-BB6B-A94C-9488-7B5A13F8C58F}"/>
              </a:ext>
            </a:extLst>
          </p:cNvPr>
          <p:cNvSpPr>
            <a:spLocks noGrp="1"/>
          </p:cNvSpPr>
          <p:nvPr>
            <p:ph type="sldNum" sz="quarter" idx="12"/>
          </p:nvPr>
        </p:nvSpPr>
        <p:spPr>
          <a:xfrm>
            <a:off x="7086597" y="6520944"/>
            <a:ext cx="2057400" cy="365125"/>
          </a:xfrm>
        </p:spPr>
        <p:txBody>
          <a:bodyPr/>
          <a:lstStyle/>
          <a:p>
            <a:fld id="{C2E4F1FB-0E5A-CC4C-9ABE-313091DA0A26}" type="slidenum">
              <a:rPr lang="en-US" smtClean="0">
                <a:solidFill>
                  <a:schemeClr val="bg1">
                    <a:lumMod val="85000"/>
                  </a:schemeClr>
                </a:solidFill>
              </a:rPr>
              <a:t>9</a:t>
            </a:fld>
            <a:endParaRPr lang="en-US">
              <a:solidFill>
                <a:schemeClr val="bg1">
                  <a:lumMod val="85000"/>
                </a:schemeClr>
              </a:solidFill>
            </a:endParaRPr>
          </a:p>
        </p:txBody>
      </p:sp>
      <p:sp>
        <p:nvSpPr>
          <p:cNvPr id="12" name="Rectangle 11">
            <a:extLst>
              <a:ext uri="{FF2B5EF4-FFF2-40B4-BE49-F238E27FC236}">
                <a16:creationId xmlns:a16="http://schemas.microsoft.com/office/drawing/2014/main" id="{8EB00740-2C15-8B47-9B7A-EEF5E985F5BA}"/>
              </a:ext>
            </a:extLst>
          </p:cNvPr>
          <p:cNvSpPr/>
          <p:nvPr/>
        </p:nvSpPr>
        <p:spPr>
          <a:xfrm>
            <a:off x="0" y="-12046"/>
            <a:ext cx="9144002" cy="307818"/>
          </a:xfrm>
          <a:prstGeom prst="rect">
            <a:avLst/>
          </a:prstGeom>
          <a:solidFill>
            <a:srgbClr val="002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C4FC302-475A-B044-A7AF-570D301EED1D}"/>
              </a:ext>
            </a:extLst>
          </p:cNvPr>
          <p:cNvSpPr/>
          <p:nvPr/>
        </p:nvSpPr>
        <p:spPr>
          <a:xfrm>
            <a:off x="7955281" y="4459237"/>
            <a:ext cx="930302" cy="523220"/>
          </a:xfrm>
          <a:prstGeom prst="rect">
            <a:avLst/>
          </a:prstGeom>
        </p:spPr>
        <p:txBody>
          <a:bodyPr wrap="square">
            <a:spAutoFit/>
          </a:bodyPr>
          <a:lstStyle/>
          <a:p>
            <a:r>
              <a:rPr lang="en-AU" sz="700">
                <a:latin typeface="Calibri" charset="0"/>
                <a:ea typeface="Calibri" charset="0"/>
                <a:cs typeface="Times New Roman" charset="0"/>
              </a:rPr>
              <a:t>* Marathi, Gujarati, Punjabi, Konkani, Kannada, Telugu, Hindi, Tulu, Oriya</a:t>
            </a:r>
            <a:endParaRPr lang="en-US" sz="700"/>
          </a:p>
        </p:txBody>
      </p:sp>
      <p:pic>
        <p:nvPicPr>
          <p:cNvPr id="4" name="Picture 3">
            <a:extLst>
              <a:ext uri="{FF2B5EF4-FFF2-40B4-BE49-F238E27FC236}">
                <a16:creationId xmlns:a16="http://schemas.microsoft.com/office/drawing/2014/main" id="{AA5B93D3-2341-6841-BEC1-CE3907D55D9F}"/>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344598" y="1472654"/>
            <a:ext cx="6454802" cy="4351734"/>
          </a:xfrm>
          <a:prstGeom prst="rect">
            <a:avLst/>
          </a:prstGeom>
        </p:spPr>
      </p:pic>
      <p:sp>
        <p:nvSpPr>
          <p:cNvPr id="5" name="Rectangle 4">
            <a:extLst>
              <a:ext uri="{FF2B5EF4-FFF2-40B4-BE49-F238E27FC236}">
                <a16:creationId xmlns:a16="http://schemas.microsoft.com/office/drawing/2014/main" id="{29104B91-96C8-384C-86B3-ACF10CB23DA7}"/>
              </a:ext>
            </a:extLst>
          </p:cNvPr>
          <p:cNvSpPr/>
          <p:nvPr/>
        </p:nvSpPr>
        <p:spPr>
          <a:xfrm>
            <a:off x="5510826" y="4970196"/>
            <a:ext cx="216726" cy="169277"/>
          </a:xfrm>
          <a:prstGeom prst="rect">
            <a:avLst/>
          </a:prstGeom>
        </p:spPr>
        <p:txBody>
          <a:bodyPr wrap="none">
            <a:spAutoFit/>
          </a:bodyPr>
          <a:lstStyle/>
          <a:p>
            <a:r>
              <a:rPr lang="en-AU" sz="500">
                <a:latin typeface="Calibri" charset="0"/>
                <a:ea typeface="Calibri" charset="0"/>
                <a:cs typeface="Times New Roman" charset="0"/>
              </a:rPr>
              <a:t>*</a:t>
            </a:r>
            <a:endParaRPr lang="en-US" sz="1200"/>
          </a:p>
        </p:txBody>
      </p:sp>
    </p:spTree>
    <p:extLst>
      <p:ext uri="{BB962C8B-B14F-4D97-AF65-F5344CB8AC3E}">
        <p14:creationId xmlns:p14="http://schemas.microsoft.com/office/powerpoint/2010/main" val="2644527106"/>
      </p:ext>
    </p:extLst>
  </p:cSld>
  <p:clrMapOvr>
    <a:masterClrMapping/>
  </p:clrMapOvr>
  <mc:AlternateContent xmlns:mc="http://schemas.openxmlformats.org/markup-compatibility/2006" xmlns:p14="http://schemas.microsoft.com/office/powerpoint/2010/main">
    <mc:Choice Requires="p14">
      <p:transition p14:dur="10" advClick="0" advTm="10000">
        <p:fade/>
      </p:transition>
    </mc:Choice>
    <mc:Fallback xmlns="">
      <p:transition advClick="0" advTm="10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0B0A63C403647A599CC564C8C6DDC" ma:contentTypeVersion="70" ma:contentTypeDescription="Create a new document." ma:contentTypeScope="" ma:versionID="feb0f649dfc47abc60fcd4c796969afa">
  <xsd:schema xmlns:xsd="http://www.w3.org/2001/XMLSchema" xmlns:xs="http://www.w3.org/2001/XMLSchema" xmlns:p="http://schemas.microsoft.com/office/2006/metadata/properties" xmlns:ns1="http://schemas.microsoft.com/sharepoint/v3" xmlns:ns2="914b5412-7734-4565-bd68-17d5572b1e0a" xmlns:ns3="41ffcafb-f76c-48a5-8f3c-e872a0edd5ee" targetNamespace="http://schemas.microsoft.com/office/2006/metadata/properties" ma:root="true" ma:fieldsID="4e9e79766b2a984a76223670b33bc13c" ns1:_="" ns2:_="" ns3:_="">
    <xsd:import namespace="http://schemas.microsoft.com/sharepoint/v3"/>
    <xsd:import namespace="914b5412-7734-4565-bd68-17d5572b1e0a"/>
    <xsd:import namespace="41ffcafb-f76c-48a5-8f3c-e872a0edd5ee"/>
    <xsd:element name="properties">
      <xsd:complexType>
        <xsd:sequence>
          <xsd:element name="documentManagement">
            <xsd:complexType>
              <xsd:all>
                <xsd:element ref="ns2:_dlc_DocIdUrl" minOccurs="0"/>
                <xsd:element ref="ns1:Comments" minOccurs="0"/>
                <xsd:element ref="ns2:_dlc_DocId"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MediaLengthInSeconds" minOccurs="0"/>
                <xsd:element ref="ns2:TaxKeywordTaxHTField" minOccurs="0"/>
                <xsd:element ref="ns2:TaxCatchAll" minOccurs="0"/>
                <xsd:element ref="ns2:Project_x0020_Categories" minOccurs="0"/>
                <xsd:element ref="ns2:TaxCatchAllLabel" minOccurs="0"/>
                <xsd:element ref="ns2:m193c8f09f6b4978a6de31e252946a1a" minOccurs="0"/>
                <xsd:element ref="ns2:l4f9748c13c64ee081598f1ff18341fc" minOccurs="0"/>
                <xsd:element ref="ns2:oca509797ebf446f97cd79f222e973a7" minOccurs="0"/>
                <xsd:element ref="ns2:f6a253fef1f449f6ae83d3f57fc813dd" minOccurs="0"/>
                <xsd:element ref="ns2:ib296f19624849edb4fef0db1c5bb450" minOccurs="0"/>
                <xsd:element ref="ns2:d4a82c15076a44ed9cace5fbf66bf110" minOccurs="0"/>
                <xsd:element ref="ns2:jc3573e9a95541fe9733a1be1d9505e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3" nillable="true" ma:displayName="Comments" ma:internalName="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14b5412-7734-4565-bd68-17d5572b1e0a" elementFormDefault="qualified">
    <xsd:import namespace="http://schemas.microsoft.com/office/2006/documentManagement/types"/>
    <xsd:import namespace="http://schemas.microsoft.com/office/infopath/2007/PartnerControls"/>
    <xsd:element name="_dlc_DocIdUrl" ma:index="2"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7" nillable="true" ma:displayName="Document ID Value" ma:description="The value of the document ID assigned to this item." ma:hidden="true" ma:internalName="_dlc_DocId" ma:readOnly="false">
      <xsd:simpleType>
        <xsd:restriction base="dms:Text"/>
      </xsd:simpleType>
    </xsd:element>
    <xsd:element name="_dlc_DocIdPersistId" ma:index="9" nillable="true" ma:displayName="Persist ID" ma:description="Keep ID on add." ma:hidden="true" ma:internalName="_dlc_DocIdPersistId" ma:readOnly="false">
      <xsd:simpleType>
        <xsd:restriction base="dms:Boolean"/>
      </xsd:simpleType>
    </xsd:element>
    <xsd:element name="SharedWithUsers" ma:index="10"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hidden="true" ma:internalName="SharedWithDetails" ma:readOnly="true">
      <xsd:simpleType>
        <xsd:restriction base="dms:Note"/>
      </xsd:simpleType>
    </xsd:element>
    <xsd:element name="TaxKeywordTaxHTField" ma:index="25" nillable="true" ma:taxonomy="true" ma:internalName="TaxKeywordTaxHTField" ma:taxonomyFieldName="TaxKeyword" ma:displayName="Enterprise Keywords" ma:readOnly="false" ma:fieldId="{23f27201-bee3-471e-b2e7-b64fd8b7ca38}" ma:taxonomyMulti="true" ma:sspId="258bb2b0-099a-4b69-9fba-719b721c7faf"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badb2d87-88ba-46ec-9417-23d1378323a3}" ma:internalName="TaxCatchAll" ma:readOnly="false" ma:showField="CatchAllData" ma:web="914b5412-7734-4565-bd68-17d5572b1e0a">
      <xsd:complexType>
        <xsd:complexContent>
          <xsd:extension base="dms:MultiChoiceLookup">
            <xsd:sequence>
              <xsd:element name="Value" type="dms:Lookup" maxOccurs="unbounded" minOccurs="0" nillable="true"/>
            </xsd:sequence>
          </xsd:extension>
        </xsd:complexContent>
      </xsd:complexType>
    </xsd:element>
    <xsd:element name="Project_x0020_Categories" ma:index="27" nillable="true" ma:displayName="Project Categories" ma:format="Dropdown" ma:hidden="true" ma:internalName="Project_x0020_Categories" ma:readOnly="false">
      <xsd:complexType>
        <xsd:complexContent>
          <xsd:extension base="dms:MultiChoice">
            <xsd:sequence>
              <xsd:element name="Value" maxOccurs="unbounded" minOccurs="0" nillable="true">
                <xsd:simpleType>
                  <xsd:restriction base="dms:Choice">
                    <xsd:enumeration value="Youth"/>
                    <xsd:enumeration value="Local Government"/>
                    <xsd:enumeration value="Strategic Planning"/>
                    <xsd:enumeration value="Regional area"/>
                    <xsd:enumeration value="Community Engagement"/>
                    <xsd:enumeration value="Research"/>
                    <xsd:enumeration value="Education"/>
                    <xsd:enumeration value="Aged Care"/>
                    <xsd:enumeration value="State Government"/>
                    <xsd:enumeration value="Health"/>
                    <xsd:enumeration value="Resource Sector"/>
                    <xsd:enumeration value="Lands"/>
                    <xsd:enumeration value="Aboriginal &amp; Torres Strait Islander Focus"/>
                  </xsd:restriction>
                </xsd:simpleType>
              </xsd:element>
            </xsd:sequence>
          </xsd:extension>
        </xsd:complexContent>
      </xsd:complexType>
    </xsd:element>
    <xsd:element name="TaxCatchAllLabel" ma:index="28" nillable="true" ma:displayName="Taxonomy Catch All Column1" ma:hidden="true" ma:list="{badb2d87-88ba-46ec-9417-23d1378323a3}" ma:internalName="TaxCatchAllLabel" ma:readOnly="false" ma:showField="CatchAllDataLabel" ma:web="914b5412-7734-4565-bd68-17d5572b1e0a">
      <xsd:complexType>
        <xsd:complexContent>
          <xsd:extension base="dms:MultiChoiceLookup">
            <xsd:sequence>
              <xsd:element name="Value" type="dms:Lookup" maxOccurs="unbounded" minOccurs="0" nillable="true"/>
            </xsd:sequence>
          </xsd:extension>
        </xsd:complexContent>
      </xsd:complexType>
    </xsd:element>
    <xsd:element name="m193c8f09f6b4978a6de31e252946a1a" ma:index="30" nillable="true" ma:taxonomy="true" ma:internalName="m193c8f09f6b4978a6de31e252946a1a" ma:taxonomyFieldName="Products_x0020__x002d__x0020_MMD" ma:displayName="Products" ma:default="" ma:fieldId="{6193c8f0-9f6b-4978-a6de-31e252946a1a}" ma:taxonomyMulti="true" ma:sspId="258bb2b0-099a-4b69-9fba-719b721c7faf" ma:termSetId="4eac53cc-8b80-4c20-a09c-4f68c4e5ae5b" ma:anchorId="00000000-0000-0000-0000-000000000000" ma:open="true" ma:isKeyword="false">
      <xsd:complexType>
        <xsd:sequence>
          <xsd:element ref="pc:Terms" minOccurs="0" maxOccurs="1"/>
        </xsd:sequence>
      </xsd:complexType>
    </xsd:element>
    <xsd:element name="l4f9748c13c64ee081598f1ff18341fc" ma:index="32" nillable="true" ma:taxonomy="true" ma:internalName="l4f9748c13c64ee081598f1ff18341fc" ma:taxonomyFieldName="Location_x0020__x002d__x0020_MMD" ma:displayName="Location - MMD" ma:default="" ma:fieldId="{54f9748c-13c6-4ee0-8159-8f1ff18341fc}" ma:taxonomyMulti="true" ma:sspId="258bb2b0-099a-4b69-9fba-719b721c7faf" ma:termSetId="563b5d0d-81db-42d2-a8c7-d6fdcfdc9ff0" ma:anchorId="00000000-0000-0000-0000-000000000000" ma:open="true" ma:isKeyword="false">
      <xsd:complexType>
        <xsd:sequence>
          <xsd:element ref="pc:Terms" minOccurs="0" maxOccurs="1"/>
        </xsd:sequence>
      </xsd:complexType>
    </xsd:element>
    <xsd:element name="oca509797ebf446f97cd79f222e973a7" ma:index="34" nillable="true" ma:taxonomy="true" ma:internalName="oca509797ebf446f97cd79f222e973a7" ma:taxonomyFieldName="Sectors_x0020__x002d__x0020_MMD" ma:displayName="Sectors - MMD" ma:default="" ma:fieldId="{8ca50979-7ebf-446f-97cd-79f222e973a7}" ma:sspId="258bb2b0-099a-4b69-9fba-719b721c7faf" ma:termSetId="aa754676-512e-49f5-b400-137d66c1fe9c" ma:anchorId="00000000-0000-0000-0000-000000000000" ma:open="false" ma:isKeyword="false">
      <xsd:complexType>
        <xsd:sequence>
          <xsd:element ref="pc:Terms" minOccurs="0" maxOccurs="1"/>
        </xsd:sequence>
      </xsd:complexType>
    </xsd:element>
    <xsd:element name="f6a253fef1f449f6ae83d3f57fc813dd" ma:index="36" nillable="true" ma:taxonomy="true" ma:internalName="f6a253fef1f449f6ae83d3f57fc813dd" ma:taxonomyFieldName="Services_x0020__x002d__x0020_MMD" ma:displayName="Services" ma:default="" ma:fieldId="{f6a253fe-f1f4-49f6-ae83-d3f57fc813dd}" ma:taxonomyMulti="true" ma:sspId="258bb2b0-099a-4b69-9fba-719b721c7faf" ma:termSetId="6b1f7108-edc2-4094-ba3a-c46db2796368" ma:anchorId="00000000-0000-0000-0000-000000000000" ma:open="false" ma:isKeyword="false">
      <xsd:complexType>
        <xsd:sequence>
          <xsd:element ref="pc:Terms" minOccurs="0" maxOccurs="1"/>
        </xsd:sequence>
      </xsd:complexType>
    </xsd:element>
    <xsd:element name="ib296f19624849edb4fef0db1c5bb450" ma:index="38" nillable="true" ma:taxonomy="true" ma:internalName="ib296f19624849edb4fef0db1c5bb450" ma:taxonomyFieldName="Tags_x0020__x002d__x0020_MMD" ma:displayName="Tags - MMD" ma:default="" ma:fieldId="{2b296f19-6248-49ed-b4fe-f0db1c5bb450}" ma:taxonomyMulti="true" ma:sspId="258bb2b0-099a-4b69-9fba-719b721c7faf" ma:termSetId="f7f4f2bd-1891-42b6-bdc5-a3d5bf5adb17" ma:anchorId="00000000-0000-0000-0000-000000000000" ma:open="false" ma:isKeyword="false">
      <xsd:complexType>
        <xsd:sequence>
          <xsd:element ref="pc:Terms" minOccurs="0" maxOccurs="1"/>
        </xsd:sequence>
      </xsd:complexType>
    </xsd:element>
    <xsd:element name="d4a82c15076a44ed9cace5fbf66bf110" ma:index="40" nillable="true" ma:taxonomy="true" ma:internalName="d4a82c15076a44ed9cace5fbf66bf110" ma:taxonomyFieldName="Budget_x0020__x002d__x0020_MMD" ma:displayName="Budget" ma:default="" ma:fieldId="{d4a82c15-076a-44ed-9cac-e5fbf66bf110}" ma:sspId="258bb2b0-099a-4b69-9fba-719b721c7faf" ma:termSetId="96e8514b-c422-4b89-bf03-13450a916a7e" ma:anchorId="00000000-0000-0000-0000-000000000000" ma:open="true" ma:isKeyword="false">
      <xsd:complexType>
        <xsd:sequence>
          <xsd:element ref="pc:Terms" minOccurs="0" maxOccurs="1"/>
        </xsd:sequence>
      </xsd:complexType>
    </xsd:element>
    <xsd:element name="jc3573e9a95541fe9733a1be1d9505e4" ma:index="42" nillable="true" ma:taxonomy="true" ma:internalName="jc3573e9a95541fe9733a1be1d9505e4" ma:taxonomyFieldName="Clients" ma:displayName="Clients" ma:default="" ma:fieldId="{3c3573e9-a955-41fe-9733-a1be1d9505e4}" ma:taxonomyMulti="true" ma:sspId="258bb2b0-099a-4b69-9fba-719b721c7faf" ma:termSetId="1a1ab231-7472-4ce8-82db-5e2057ae6c58"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fcafb-f76c-48a5-8f3c-e872a0edd5e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description="" ma:hidden="true" ma:indexed="true"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hidden="true" ma:internalName="MediaServiceOCR"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hidden="true" ma:internalName="MediaServiceKeyPoints" ma:readOnly="true">
      <xsd:simpleType>
        <xsd:restriction base="dms:Note"/>
      </xsd:simpleType>
    </xsd:element>
    <xsd:element name="MediaServiceLocation" ma:index="21" nillable="true" ma:displayName="Location" ma:hidden="true" ma:internalName="MediaServiceLocation" ma:readOnly="true">
      <xsd:simpleType>
        <xsd:restriction base="dms:Text"/>
      </xsd:simpleType>
    </xsd:element>
    <xsd:element name="MediaLengthInSeconds" ma:index="22" nillable="true" ma:displayName="Length (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914b5412-7734-4565-bd68-17d5572b1e0a" xsi:nil="true"/>
    <TaxCatchAllLabel xmlns="914b5412-7734-4565-bd68-17d5572b1e0a" xsi:nil="true"/>
    <m193c8f09f6b4978a6de31e252946a1a xmlns="914b5412-7734-4565-bd68-17d5572b1e0a">
      <Terms xmlns="http://schemas.microsoft.com/office/infopath/2007/PartnerControls"/>
    </m193c8f09f6b4978a6de31e252946a1a>
    <_dlc_DocId xmlns="914b5412-7734-4565-bd68-17d5572b1e0a">73CZKDZUZZAR-971754654-362214</_dlc_DocId>
    <l4f9748c13c64ee081598f1ff18341fc xmlns="914b5412-7734-4565-bd68-17d5572b1e0a">
      <Terms xmlns="http://schemas.microsoft.com/office/infopath/2007/PartnerControls"/>
    </l4f9748c13c64ee081598f1ff18341fc>
    <oca509797ebf446f97cd79f222e973a7 xmlns="914b5412-7734-4565-bd68-17d5572b1e0a">
      <Terms xmlns="http://schemas.microsoft.com/office/infopath/2007/PartnerControls"/>
    </oca509797ebf446f97cd79f222e973a7>
    <jc3573e9a95541fe9733a1be1d9505e4 xmlns="914b5412-7734-4565-bd68-17d5572b1e0a">
      <Terms xmlns="http://schemas.microsoft.com/office/infopath/2007/PartnerControls"/>
    </jc3573e9a95541fe9733a1be1d9505e4>
    <f6a253fef1f449f6ae83d3f57fc813dd xmlns="914b5412-7734-4565-bd68-17d5572b1e0a">
      <Terms xmlns="http://schemas.microsoft.com/office/infopath/2007/PartnerControls"/>
    </f6a253fef1f449f6ae83d3f57fc813dd>
    <_dlc_DocIdPersistId xmlns="914b5412-7734-4565-bd68-17d5572b1e0a" xsi:nil="true"/>
    <_dlc_DocIdUrl xmlns="914b5412-7734-4565-bd68-17d5572b1e0a">
      <Url>https://creatingcommuntiesptyltd.sharepoint.com/sites/CC/_layouts/15/DocIdRedir.aspx?ID=73CZKDZUZZAR-971754654-362214</Url>
      <Description>73CZKDZUZZAR-971754654-362214</Description>
    </_dlc_DocIdUrl>
    <d4a82c15076a44ed9cace5fbf66bf110 xmlns="914b5412-7734-4565-bd68-17d5572b1e0a">
      <Terms xmlns="http://schemas.microsoft.com/office/infopath/2007/PartnerControls"/>
    </d4a82c15076a44ed9cace5fbf66bf110>
    <ib296f19624849edb4fef0db1c5bb450 xmlns="914b5412-7734-4565-bd68-17d5572b1e0a">
      <Terms xmlns="http://schemas.microsoft.com/office/infopath/2007/PartnerControls"/>
    </ib296f19624849edb4fef0db1c5bb450>
    <Comments xmlns="http://schemas.microsoft.com/sharepoint/v3" xsi:nil="true"/>
    <TaxKeywordTaxHTField xmlns="914b5412-7734-4565-bd68-17d5572b1e0a">
      <Terms xmlns="http://schemas.microsoft.com/office/infopath/2007/PartnerControls"/>
    </TaxKeywordTaxHTField>
    <Project_x0020_Categories xmlns="914b5412-7734-4565-bd68-17d5572b1e0a" xsi:nil="true"/>
  </documentManagement>
</p:properties>
</file>

<file path=customXml/itemProps1.xml><?xml version="1.0" encoding="utf-8"?>
<ds:datastoreItem xmlns:ds="http://schemas.openxmlformats.org/officeDocument/2006/customXml" ds:itemID="{F5CC63C6-E766-43E4-A5D0-04363A2DA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14b5412-7734-4565-bd68-17d5572b1e0a"/>
    <ds:schemaRef ds:uri="41ffcafb-f76c-48a5-8f3c-e872a0edd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8F63CC-0CAD-47B2-B437-6D21ACFB3C19}">
  <ds:schemaRefs>
    <ds:schemaRef ds:uri="http://schemas.microsoft.com/sharepoint/events"/>
  </ds:schemaRefs>
</ds:datastoreItem>
</file>

<file path=customXml/itemProps3.xml><?xml version="1.0" encoding="utf-8"?>
<ds:datastoreItem xmlns:ds="http://schemas.openxmlformats.org/officeDocument/2006/customXml" ds:itemID="{D4D009D4-545D-41D5-A6ED-B2E169FC9218}">
  <ds:schemaRefs>
    <ds:schemaRef ds:uri="http://schemas.microsoft.com/sharepoint/v3/contenttype/forms"/>
  </ds:schemaRefs>
</ds:datastoreItem>
</file>

<file path=customXml/itemProps4.xml><?xml version="1.0" encoding="utf-8"?>
<ds:datastoreItem xmlns:ds="http://schemas.openxmlformats.org/officeDocument/2006/customXml" ds:itemID="{5FAC6969-B116-4DAB-B77D-F854A3094C2C}">
  <ds:schemaRefs>
    <ds:schemaRef ds:uri="532a6e8c-83fa-4c02-9cfa-63140715af0c"/>
    <ds:schemaRef ds:uri="http://www.w3.org/XML/1998/namespace"/>
    <ds:schemaRef ds:uri="http://schemas.microsoft.com/office/2006/documentManagement/types"/>
    <ds:schemaRef ds:uri="http://schemas.microsoft.com/office/2006/metadata/properties"/>
    <ds:schemaRef ds:uri="74868d3f-3561-4f57-b9f9-c46efd9639cd"/>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914b5412-7734-4565-bd68-17d5572b1e0a"/>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9908</Words>
  <Application>Microsoft Office PowerPoint</Application>
  <PresentationFormat>On-screen Show (4:3)</PresentationFormat>
  <Paragraphs>628</Paragraphs>
  <Slides>41</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DengXian Light</vt:lpstr>
      <vt:lpstr>Mangal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 BACKGROUND (OTHER THAN ENGLISH. TOTAL 439 STUDENTS)</vt:lpstr>
      <vt:lpstr>PowerPoint Presentation</vt:lpstr>
      <vt:lpstr>PowerPoint Presentation</vt:lpstr>
      <vt:lpstr>PowerPoint Presentation</vt:lpstr>
      <vt:lpstr>PowerPoint Presentation</vt:lpstr>
      <vt:lpstr>PowerPoint Presentation</vt:lpstr>
      <vt:lpstr>Curriculum and Learning Initiatives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and Student Achievement</vt:lpstr>
      <vt:lpstr>PowerPoint Presentation</vt:lpstr>
      <vt:lpstr>PowerPoint Presentation</vt:lpstr>
      <vt:lpstr>PowerPoint Presentation</vt:lpstr>
      <vt:lpstr>Financial Reporting at 31 December 2021</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dc:creator>
  <cp:keywords/>
  <dc:description/>
  <cp:lastModifiedBy>KINNINMENT Janine [Burrendah Primary School]</cp:lastModifiedBy>
  <cp:revision>8</cp:revision>
  <cp:lastPrinted>2022-03-31T23:24:49Z</cp:lastPrinted>
  <dcterms:created xsi:type="dcterms:W3CDTF">2017-05-08T13:29:10Z</dcterms:created>
  <dcterms:modified xsi:type="dcterms:W3CDTF">2022-05-05T01:31:19Z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0x010100C920B0A63C403647A599CC564C8C6DDC</vt:lpwstr>
  </property>
  <property fmtid="{D5CDD505-2E9C-101B-9397-08002B2CF9AE}" pid="3" name="_dlc_DocIdItemGuid">
    <vt:lpwstr>cca32d6c-8c04-4b6f-b5c4-a082033e05dd</vt:lpwstr>
  </property>
  <property fmtid="{D5CDD505-2E9C-101B-9397-08002B2CF9AE}" pid="4" name="TaxKeyword">
    <vt:lpwstr/>
  </property>
  <property fmtid="{D5CDD505-2E9C-101B-9397-08002B2CF9AE}" pid="5" name="Location - MMD">
    <vt:lpwstr/>
  </property>
  <property fmtid="{D5CDD505-2E9C-101B-9397-08002B2CF9AE}" pid="6" name="Products - MMD">
    <vt:lpwstr/>
  </property>
  <property fmtid="{D5CDD505-2E9C-101B-9397-08002B2CF9AE}" pid="7" name="Sectors - MMD">
    <vt:lpwstr/>
  </property>
  <property fmtid="{D5CDD505-2E9C-101B-9397-08002B2CF9AE}" pid="8" name="Tags - MMD">
    <vt:lpwstr/>
  </property>
  <property fmtid="{D5CDD505-2E9C-101B-9397-08002B2CF9AE}" pid="9" name="Budget - MMD">
    <vt:lpwstr/>
  </property>
  <property fmtid="{D5CDD505-2E9C-101B-9397-08002B2CF9AE}" pid="10" name="Clients">
    <vt:lpwstr/>
  </property>
  <property fmtid="{D5CDD505-2E9C-101B-9397-08002B2CF9AE}" pid="11" name="Services - MMD">
    <vt:lpwstr/>
  </property>
</Properties>
</file>