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66" r:id="rId3"/>
    <p:sldId id="267" r:id="rId4"/>
    <p:sldId id="268" r:id="rId5"/>
    <p:sldId id="258" r:id="rId6"/>
    <p:sldId id="264" r:id="rId7"/>
    <p:sldId id="265" r:id="rId8"/>
    <p:sldId id="259" r:id="rId9"/>
    <p:sldId id="260" r:id="rId10"/>
    <p:sldId id="261" r:id="rId11"/>
    <p:sldId id="269" r:id="rId12"/>
    <p:sldId id="262"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2B1910-2989-4B45-A40B-3EB26ECEA59F}" type="datetimeFigureOut">
              <a:rPr lang="en-AU" smtClean="0"/>
              <a:t>7/02/2019</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DC7795-E5D6-4F31-BEA9-FABC404E7C9E}" type="slidenum">
              <a:rPr lang="en-AU" smtClean="0"/>
              <a:t>‹#›</a:t>
            </a:fld>
            <a:endParaRPr lang="en-AU"/>
          </a:p>
        </p:txBody>
      </p:sp>
    </p:spTree>
    <p:extLst>
      <p:ext uri="{BB962C8B-B14F-4D97-AF65-F5344CB8AC3E}">
        <p14:creationId xmlns:p14="http://schemas.microsoft.com/office/powerpoint/2010/main" val="3455197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200" b="0" i="0" u="none" strike="noStrike" kern="1200" cap="none" spc="0" normalizeH="0" baseline="0" noProof="0" dirty="0" smtClean="0">
                <a:ln>
                  <a:noFill/>
                </a:ln>
                <a:solidFill>
                  <a:prstClr val="black"/>
                </a:solidFill>
                <a:effectLst/>
                <a:uLnTx/>
                <a:uFillTx/>
                <a:latin typeface="Calibri"/>
                <a:ea typeface="+mn-ea"/>
                <a:cs typeface="+mn-cs"/>
              </a:rPr>
              <a:t>Header Page</a:t>
            </a:r>
            <a:endParaRPr kumimoji="0" lang="en-AU"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1881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B4D0B30-5FDF-43BB-A639-02AB680E6472}" type="datetime1">
              <a:rPr lang="en-AU" smtClean="0"/>
              <a:t>7/02/2019</a:t>
            </a:fld>
            <a:endParaRPr lang="en-AU" dirty="0"/>
          </a:p>
        </p:txBody>
      </p:sp>
      <p:sp>
        <p:nvSpPr>
          <p:cNvPr id="19" name="Footer Placeholder 18"/>
          <p:cNvSpPr>
            <a:spLocks noGrp="1"/>
          </p:cNvSpPr>
          <p:nvPr>
            <p:ph type="ftr" sz="quarter" idx="11"/>
          </p:nvPr>
        </p:nvSpPr>
        <p:spPr/>
        <p:txBody>
          <a:bodyPr/>
          <a:lstStyle/>
          <a:p>
            <a:endParaRPr lang="en-AU" dirty="0"/>
          </a:p>
        </p:txBody>
      </p:sp>
      <p:sp>
        <p:nvSpPr>
          <p:cNvPr id="27" name="Slide Number Placeholder 26"/>
          <p:cNvSpPr>
            <a:spLocks noGrp="1"/>
          </p:cNvSpPr>
          <p:nvPr>
            <p:ph type="sldNum" sz="quarter" idx="12"/>
          </p:nvPr>
        </p:nvSpPr>
        <p:spPr/>
        <p:txBody>
          <a:bodyPr/>
          <a:lstStyle/>
          <a:p>
            <a:fld id="{0AE546E7-7250-456C-988B-85858E0176B8}" type="slidenum">
              <a:rPr lang="en-AU" smtClean="0"/>
              <a:t>‹#›</a:t>
            </a:fld>
            <a:endParaRPr lang="en-AU" dirty="0"/>
          </a:p>
        </p:txBody>
      </p:sp>
    </p:spTree>
    <p:extLst>
      <p:ext uri="{BB962C8B-B14F-4D97-AF65-F5344CB8AC3E}">
        <p14:creationId xmlns:p14="http://schemas.microsoft.com/office/powerpoint/2010/main" val="165261133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F3A4E1-FA5D-4FFA-821D-0CC0927ABD41}" type="datetime1">
              <a:rPr lang="en-AU" smtClean="0"/>
              <a:t>7/02/2019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AE546E7-7250-456C-988B-85858E0176B8}" type="slidenum">
              <a:rPr lang="en-AU" smtClean="0"/>
              <a:t>‹#›</a:t>
            </a:fld>
            <a:endParaRPr lang="en-AU" dirty="0"/>
          </a:p>
        </p:txBody>
      </p:sp>
    </p:spTree>
    <p:extLst>
      <p:ext uri="{BB962C8B-B14F-4D97-AF65-F5344CB8AC3E}">
        <p14:creationId xmlns:p14="http://schemas.microsoft.com/office/powerpoint/2010/main" val="666701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23B656-739F-4C8B-9390-5ACD30BD7823}" type="datetime1">
              <a:rPr lang="en-AU" smtClean="0"/>
              <a:t>7/02/2019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AE546E7-7250-456C-988B-85858E0176B8}" type="slidenum">
              <a:rPr lang="en-AU" smtClean="0"/>
              <a:t>‹#›</a:t>
            </a:fld>
            <a:endParaRPr lang="en-AU" dirty="0"/>
          </a:p>
        </p:txBody>
      </p:sp>
    </p:spTree>
    <p:extLst>
      <p:ext uri="{BB962C8B-B14F-4D97-AF65-F5344CB8AC3E}">
        <p14:creationId xmlns:p14="http://schemas.microsoft.com/office/powerpoint/2010/main" val="2993783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3FF730-287E-4149-B3B0-BBC3A4281554}" type="datetime1">
              <a:rPr lang="en-AU" smtClean="0"/>
              <a:t>7/02/2019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AE546E7-7250-456C-988B-85858E0176B8}" type="slidenum">
              <a:rPr lang="en-AU" smtClean="0"/>
              <a:t>‹#›</a:t>
            </a:fld>
            <a:endParaRPr lang="en-AU" dirty="0"/>
          </a:p>
        </p:txBody>
      </p:sp>
    </p:spTree>
    <p:extLst>
      <p:ext uri="{BB962C8B-B14F-4D97-AF65-F5344CB8AC3E}">
        <p14:creationId xmlns:p14="http://schemas.microsoft.com/office/powerpoint/2010/main" val="2884818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229402F-5805-421E-AF5D-16E60F4C2CFD}" type="datetime1">
              <a:rPr lang="en-AU" smtClean="0"/>
              <a:t>7/02/2019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AE546E7-7250-456C-988B-85858E0176B8}" type="slidenum">
              <a:rPr lang="en-AU" smtClean="0"/>
              <a:t>‹#›</a:t>
            </a:fld>
            <a:endParaRPr lang="en-AU" dirty="0"/>
          </a:p>
        </p:txBody>
      </p:sp>
    </p:spTree>
    <p:extLst>
      <p:ext uri="{BB962C8B-B14F-4D97-AF65-F5344CB8AC3E}">
        <p14:creationId xmlns:p14="http://schemas.microsoft.com/office/powerpoint/2010/main" val="35071574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990C6C-2C50-4EC2-80AF-5DE5CE25D616}" type="datetime1">
              <a:rPr lang="en-AU" smtClean="0"/>
              <a:t>7/02/2019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AE546E7-7250-456C-988B-85858E0176B8}" type="slidenum">
              <a:rPr lang="en-AU" smtClean="0"/>
              <a:t>‹#›</a:t>
            </a:fld>
            <a:endParaRPr lang="en-AU" dirty="0"/>
          </a:p>
        </p:txBody>
      </p:sp>
    </p:spTree>
    <p:extLst>
      <p:ext uri="{BB962C8B-B14F-4D97-AF65-F5344CB8AC3E}">
        <p14:creationId xmlns:p14="http://schemas.microsoft.com/office/powerpoint/2010/main" val="1095981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D4F163-1961-4957-94C9-347E272FCE07}" type="datetime1">
              <a:rPr lang="en-AU" smtClean="0"/>
              <a:t>7/02/2019</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0AE546E7-7250-456C-988B-85858E0176B8}" type="slidenum">
              <a:rPr lang="en-AU" smtClean="0"/>
              <a:t>‹#›</a:t>
            </a:fld>
            <a:endParaRPr lang="en-AU" dirty="0"/>
          </a:p>
        </p:txBody>
      </p:sp>
    </p:spTree>
    <p:extLst>
      <p:ext uri="{BB962C8B-B14F-4D97-AF65-F5344CB8AC3E}">
        <p14:creationId xmlns:p14="http://schemas.microsoft.com/office/powerpoint/2010/main" val="2629928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D0DC26-90DB-4EC3-9006-8319532D12CA}" type="datetime1">
              <a:rPr lang="en-AU" smtClean="0"/>
              <a:t>7/02/2019</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0AE546E7-7250-456C-988B-85858E0176B8}" type="slidenum">
              <a:rPr lang="en-AU" smtClean="0"/>
              <a:t>‹#›</a:t>
            </a:fld>
            <a:endParaRPr lang="en-AU" dirty="0"/>
          </a:p>
        </p:txBody>
      </p:sp>
    </p:spTree>
    <p:extLst>
      <p:ext uri="{BB962C8B-B14F-4D97-AF65-F5344CB8AC3E}">
        <p14:creationId xmlns:p14="http://schemas.microsoft.com/office/powerpoint/2010/main" val="3542214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5E354-D517-4A51-A5F2-ED8E06CA8A5C}" type="datetime1">
              <a:rPr lang="en-AU" smtClean="0"/>
              <a:t>7/02/2019</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0AE546E7-7250-456C-988B-85858E0176B8}" type="slidenum">
              <a:rPr lang="en-AU" smtClean="0"/>
              <a:t>‹#›</a:t>
            </a:fld>
            <a:endParaRPr lang="en-AU" dirty="0"/>
          </a:p>
        </p:txBody>
      </p:sp>
    </p:spTree>
    <p:extLst>
      <p:ext uri="{BB962C8B-B14F-4D97-AF65-F5344CB8AC3E}">
        <p14:creationId xmlns:p14="http://schemas.microsoft.com/office/powerpoint/2010/main" val="2292908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2EDC57E-3589-46DC-9A72-CEB9CC609A84}" type="datetime1">
              <a:rPr lang="en-AU" smtClean="0"/>
              <a:t>7/02/2019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AE546E7-7250-456C-988B-85858E0176B8}" type="slidenum">
              <a:rPr lang="en-AU" smtClean="0"/>
              <a:t>‹#›</a:t>
            </a:fld>
            <a:endParaRPr lang="en-AU" dirty="0"/>
          </a:p>
        </p:txBody>
      </p:sp>
    </p:spTree>
    <p:extLst>
      <p:ext uri="{BB962C8B-B14F-4D97-AF65-F5344CB8AC3E}">
        <p14:creationId xmlns:p14="http://schemas.microsoft.com/office/powerpoint/2010/main" val="3609317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F446200-4A1B-4CBB-A3E9-FA2CAFD6346F}" type="datetime1">
              <a:rPr lang="en-AU" smtClean="0"/>
              <a:t>7/02/2019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a:xfrm>
            <a:off x="10769600" y="6356351"/>
            <a:ext cx="812800" cy="365125"/>
          </a:xfrm>
        </p:spPr>
        <p:txBody>
          <a:bodyPr/>
          <a:lstStyle/>
          <a:p>
            <a:fld id="{0AE546E7-7250-456C-988B-85858E0176B8}" type="slidenum">
              <a:rPr lang="en-AU" smtClean="0"/>
              <a:t>‹#›</a:t>
            </a:fld>
            <a:endParaRPr lang="en-AU"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132703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1908AD6-8444-48FC-8AFC-CA4FB3476E8A}" type="datetime1">
              <a:rPr lang="en-AU" smtClean="0"/>
              <a:t>7/02/2019</a:t>
            </a:fld>
            <a:endParaRPr lang="en-AU"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AU"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AE546E7-7250-456C-988B-85858E0176B8}" type="slidenum">
              <a:rPr lang="en-AU" smtClean="0"/>
              <a:t>‹#›</a:t>
            </a:fld>
            <a:endParaRPr lang="en-AU"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extLst>
      <p:ext uri="{BB962C8B-B14F-4D97-AF65-F5344CB8AC3E}">
        <p14:creationId xmlns:p14="http://schemas.microsoft.com/office/powerpoint/2010/main" val="2093099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burrendahps.wa.edu.au/western-australian-curriculum-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each.classdojo.com/#/launchpa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burrendahps.wa.edu.a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44000" cy="1482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ctrTitle"/>
          </p:nvPr>
        </p:nvSpPr>
        <p:spPr>
          <a:xfrm>
            <a:off x="1991544" y="2708920"/>
            <a:ext cx="7851648" cy="1828800"/>
          </a:xfrm>
        </p:spPr>
        <p:txBody>
          <a:bodyPr/>
          <a:lstStyle/>
          <a:p>
            <a:pPr algn="ctr"/>
            <a:r>
              <a:rPr lang="en-AU" dirty="0" smtClean="0"/>
              <a:t>Parent Teacher Meeting </a:t>
            </a:r>
            <a:r>
              <a:rPr lang="en-AU" dirty="0" smtClean="0"/>
              <a:t>2019</a:t>
            </a:r>
            <a:endParaRPr lang="en-AU" dirty="0"/>
          </a:p>
        </p:txBody>
      </p:sp>
    </p:spTree>
    <p:extLst>
      <p:ext uri="{BB962C8B-B14F-4D97-AF65-F5344CB8AC3E}">
        <p14:creationId xmlns:p14="http://schemas.microsoft.com/office/powerpoint/2010/main" val="417880573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3512" y="1556792"/>
            <a:ext cx="8229600" cy="4389120"/>
          </a:xfrm>
        </p:spPr>
        <p:txBody>
          <a:bodyPr>
            <a:normAutofit fontScale="92500" lnSpcReduction="20000"/>
          </a:bodyPr>
          <a:lstStyle/>
          <a:p>
            <a:pPr marL="0" indent="0">
              <a:buNone/>
            </a:pPr>
            <a:r>
              <a:rPr lang="en-AU" b="1" u="sng" dirty="0">
                <a:latin typeface="Arial Narrow" panose="020B0606020202030204" pitchFamily="34" charset="0"/>
              </a:rPr>
              <a:t>Specialist Programmes</a:t>
            </a:r>
            <a:endParaRPr lang="en-AU" dirty="0">
              <a:latin typeface="Arial Narrow" panose="020B0606020202030204" pitchFamily="34" charset="0"/>
            </a:endParaRPr>
          </a:p>
          <a:p>
            <a:pPr marL="0" indent="0">
              <a:buNone/>
            </a:pPr>
            <a:r>
              <a:rPr lang="en-AU" dirty="0">
                <a:latin typeface="Arial Narrow" panose="020B0606020202030204" pitchFamily="34" charset="0"/>
              </a:rPr>
              <a:t>Library – Wednesday (</a:t>
            </a:r>
            <a:r>
              <a:rPr lang="en-AU" dirty="0" smtClean="0">
                <a:latin typeface="Arial Narrow" panose="020B0606020202030204" pitchFamily="34" charset="0"/>
              </a:rPr>
              <a:t>2:30 </a:t>
            </a:r>
            <a:r>
              <a:rPr lang="en-AU" dirty="0">
                <a:latin typeface="Arial Narrow" panose="020B0606020202030204" pitchFamily="34" charset="0"/>
              </a:rPr>
              <a:t>– </a:t>
            </a:r>
            <a:r>
              <a:rPr lang="en-AU" dirty="0" smtClean="0">
                <a:latin typeface="Arial Narrow" panose="020B0606020202030204" pitchFamily="34" charset="0"/>
              </a:rPr>
              <a:t>3:00</a:t>
            </a:r>
            <a:r>
              <a:rPr lang="en-AU" dirty="0" smtClean="0">
                <a:latin typeface="Arial Narrow" panose="020B0606020202030204" pitchFamily="34" charset="0"/>
              </a:rPr>
              <a:t>)</a:t>
            </a:r>
            <a:endParaRPr lang="en-AU" dirty="0" smtClean="0">
              <a:latin typeface="Arial Narrow" panose="020B0606020202030204" pitchFamily="34" charset="0"/>
            </a:endParaRPr>
          </a:p>
          <a:p>
            <a:pPr marL="0" indent="0">
              <a:buNone/>
            </a:pPr>
            <a:r>
              <a:rPr lang="en-AU" dirty="0" smtClean="0">
                <a:latin typeface="Arial Narrow" panose="020B0606020202030204" pitchFamily="34" charset="0"/>
              </a:rPr>
              <a:t>Sport</a:t>
            </a:r>
            <a:r>
              <a:rPr lang="en-AU" dirty="0">
                <a:latin typeface="Arial Narrow" panose="020B0606020202030204" pitchFamily="34" charset="0"/>
              </a:rPr>
              <a:t>: Janine Bain – </a:t>
            </a:r>
            <a:r>
              <a:rPr lang="en-AU" dirty="0" smtClean="0">
                <a:latin typeface="Arial Narrow" panose="020B0606020202030204" pitchFamily="34" charset="0"/>
              </a:rPr>
              <a:t>Wedne</a:t>
            </a:r>
            <a:r>
              <a:rPr lang="en-AU" dirty="0" smtClean="0">
                <a:latin typeface="Arial Narrow" panose="020B0606020202030204" pitchFamily="34" charset="0"/>
              </a:rPr>
              <a:t>sday </a:t>
            </a:r>
            <a:r>
              <a:rPr lang="en-AU" dirty="0">
                <a:latin typeface="Arial Narrow" panose="020B0606020202030204" pitchFamily="34" charset="0"/>
              </a:rPr>
              <a:t>(12:05 – 1:05)</a:t>
            </a:r>
          </a:p>
          <a:p>
            <a:r>
              <a:rPr lang="en-AU" dirty="0">
                <a:latin typeface="Arial Narrow" panose="020B0606020202030204" pitchFamily="34" charset="0"/>
              </a:rPr>
              <a:t>Please ensure adequate footwear is worn and sunscreen is applied.</a:t>
            </a:r>
          </a:p>
          <a:p>
            <a:r>
              <a:rPr lang="en-AU" dirty="0">
                <a:latin typeface="Arial Narrow" panose="020B0606020202030204" pitchFamily="34" charset="0"/>
              </a:rPr>
              <a:t>All other specialist areas are taught by classroom teachers.</a:t>
            </a:r>
          </a:p>
          <a:p>
            <a:pPr marL="0" indent="0">
              <a:buNone/>
            </a:pPr>
            <a:r>
              <a:rPr lang="en-AU" dirty="0">
                <a:latin typeface="Arial Narrow" panose="020B0606020202030204" pitchFamily="34" charset="0"/>
              </a:rPr>
              <a:t> </a:t>
            </a:r>
          </a:p>
          <a:p>
            <a:pPr marL="0" indent="0">
              <a:buNone/>
            </a:pPr>
            <a:r>
              <a:rPr lang="en-AU" b="1" u="sng" dirty="0" smtClean="0">
                <a:latin typeface="Arial Narrow" panose="020B0606020202030204" pitchFamily="34" charset="0"/>
              </a:rPr>
              <a:t>Crunch </a:t>
            </a:r>
            <a:r>
              <a:rPr lang="en-AU" b="1" u="sng" dirty="0">
                <a:latin typeface="Arial Narrow" panose="020B0606020202030204" pitchFamily="34" charset="0"/>
              </a:rPr>
              <a:t>and Sip </a:t>
            </a:r>
            <a:endParaRPr lang="en-AU" dirty="0">
              <a:latin typeface="Arial Narrow" panose="020B0606020202030204" pitchFamily="34" charset="0"/>
            </a:endParaRPr>
          </a:p>
          <a:p>
            <a:r>
              <a:rPr lang="en-AU" dirty="0" smtClean="0">
                <a:latin typeface="Arial Narrow" panose="020B0606020202030204" pitchFamily="34" charset="0"/>
              </a:rPr>
              <a:t>Children are given the choice of when to eat their Crunch N Sip but will be reminded at 12:00. </a:t>
            </a:r>
          </a:p>
          <a:p>
            <a:r>
              <a:rPr lang="en-AU" dirty="0" smtClean="0">
                <a:latin typeface="Arial Narrow" panose="020B0606020202030204" pitchFamily="34" charset="0"/>
              </a:rPr>
              <a:t>Crunch N Sip can be fruit, vegetables, plain popcorn, yoghurt or cheese and crackers.</a:t>
            </a:r>
            <a:endParaRPr lang="en-AU" dirty="0">
              <a:latin typeface="Arial Narrow" panose="020B0606020202030204" pitchFamily="34" charset="0"/>
            </a:endParaRPr>
          </a:p>
          <a:p>
            <a:r>
              <a:rPr lang="en-AU" dirty="0" smtClean="0">
                <a:latin typeface="Arial Narrow" panose="020B0606020202030204" pitchFamily="34" charset="0"/>
              </a:rPr>
              <a:t>Please </a:t>
            </a:r>
            <a:r>
              <a:rPr lang="en-AU" dirty="0">
                <a:latin typeface="Arial Narrow" panose="020B0606020202030204" pitchFamily="34" charset="0"/>
              </a:rPr>
              <a:t>only put water in drink bottles. </a:t>
            </a:r>
          </a:p>
          <a:p>
            <a:pPr marL="0" indent="0" hangingPunct="0">
              <a:buNone/>
            </a:pPr>
            <a:endParaRPr lang="en-AU" dirty="0" smtClean="0">
              <a:latin typeface="Arial Narrow" pitchFamily="34" charset="0"/>
            </a:endParaRPr>
          </a:p>
        </p:txBody>
      </p:sp>
    </p:spTree>
    <p:extLst>
      <p:ext uri="{BB962C8B-B14F-4D97-AF65-F5344CB8AC3E}">
        <p14:creationId xmlns:p14="http://schemas.microsoft.com/office/powerpoint/2010/main" val="3656003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spcAft>
                <a:spcPts val="0"/>
              </a:spcAft>
              <a:buNone/>
            </a:pPr>
            <a:r>
              <a:rPr lang="en-AU" sz="2800" b="1" u="sng" dirty="0">
                <a:latin typeface="Arial Narrow" panose="020B0606020202030204" pitchFamily="34" charset="0"/>
                <a:ea typeface="Times New Roman" panose="02020603050405020304" pitchFamily="18" charset="0"/>
              </a:rPr>
              <a:t>Rosters</a:t>
            </a:r>
            <a:endParaRPr lang="en-AU" sz="1800" u="sng" dirty="0">
              <a:latin typeface="Times New Roman" panose="02020603050405020304" pitchFamily="18" charset="0"/>
              <a:ea typeface="Times New Roman" panose="02020603050405020304" pitchFamily="18" charset="0"/>
            </a:endParaRPr>
          </a:p>
          <a:p>
            <a:pPr algn="just">
              <a:spcAft>
                <a:spcPts val="0"/>
              </a:spcAft>
            </a:pPr>
            <a:r>
              <a:rPr lang="en-AU" sz="2800" dirty="0">
                <a:latin typeface="Arial Narrow" panose="020B0606020202030204" pitchFamily="34" charset="0"/>
                <a:ea typeface="Times New Roman" panose="02020603050405020304" pitchFamily="18" charset="0"/>
              </a:rPr>
              <a:t>To start with I will have a roster for morning Numeracy &amp; Literacy sessions. If you can commit to assist on the roster it would be greatly appreciated. Please make sure you complete the Visitor’s Book at the school office and collect a Visitor’s badge.</a:t>
            </a:r>
            <a:endParaRPr lang="en-AU" sz="1800" dirty="0">
              <a:latin typeface="Times New Roman" panose="02020603050405020304" pitchFamily="18" charset="0"/>
              <a:ea typeface="Times New Roman" panose="02020603050405020304" pitchFamily="18" charset="0"/>
            </a:endParaRPr>
          </a:p>
          <a:p>
            <a:pPr marL="0" indent="0">
              <a:buNone/>
            </a:pPr>
            <a:endParaRPr lang="en-AU" dirty="0" smtClean="0"/>
          </a:p>
          <a:p>
            <a:pPr marL="0" indent="0" algn="just">
              <a:spcAft>
                <a:spcPts val="0"/>
              </a:spcAft>
              <a:buNone/>
            </a:pPr>
            <a:r>
              <a:rPr lang="en-AU" sz="2800" b="1" u="sng" dirty="0">
                <a:latin typeface="Arial Narrow" panose="020B0606020202030204" pitchFamily="34" charset="0"/>
                <a:ea typeface="Times New Roman" panose="02020603050405020304" pitchFamily="18" charset="0"/>
              </a:rPr>
              <a:t>Toys</a:t>
            </a:r>
            <a:endParaRPr lang="en-AU" sz="1800" u="sng" dirty="0">
              <a:latin typeface="Times New Roman" panose="02020603050405020304" pitchFamily="18" charset="0"/>
              <a:ea typeface="Times New Roman" panose="02020603050405020304" pitchFamily="18" charset="0"/>
            </a:endParaRPr>
          </a:p>
          <a:p>
            <a:pPr algn="just">
              <a:spcAft>
                <a:spcPts val="0"/>
              </a:spcAft>
            </a:pPr>
            <a:r>
              <a:rPr lang="en-AU" sz="2800" dirty="0">
                <a:latin typeface="Arial Narrow" panose="020B0606020202030204" pitchFamily="34" charset="0"/>
                <a:ea typeface="Times New Roman" panose="02020603050405020304" pitchFamily="18" charset="0"/>
              </a:rPr>
              <a:t>Toys or precious items are not to be brought to school in case of loss.</a:t>
            </a:r>
            <a:endParaRPr lang="en-AU" sz="1800" dirty="0">
              <a:latin typeface="Times New Roman" panose="02020603050405020304" pitchFamily="18" charset="0"/>
              <a:ea typeface="Times New Roman" panose="02020603050405020304" pitchFamily="18" charset="0"/>
            </a:endParaRPr>
          </a:p>
          <a:p>
            <a:pPr marL="0" indent="0">
              <a:buNone/>
            </a:pPr>
            <a:endParaRPr lang="en-AU" dirty="0"/>
          </a:p>
        </p:txBody>
      </p:sp>
    </p:spTree>
    <p:extLst>
      <p:ext uri="{BB962C8B-B14F-4D97-AF65-F5344CB8AC3E}">
        <p14:creationId xmlns:p14="http://schemas.microsoft.com/office/powerpoint/2010/main" val="81122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5520" y="1556792"/>
            <a:ext cx="8229600" cy="5112568"/>
          </a:xfrm>
        </p:spPr>
        <p:txBody>
          <a:bodyPr>
            <a:normAutofit/>
          </a:bodyPr>
          <a:lstStyle/>
          <a:p>
            <a:pPr marL="0" indent="0">
              <a:buNone/>
            </a:pPr>
            <a:r>
              <a:rPr lang="en-AU" sz="1800" b="1" u="sng" dirty="0">
                <a:latin typeface="Arial Narrow" panose="020B0606020202030204" pitchFamily="34" charset="0"/>
              </a:rPr>
              <a:t>Parent Meetings</a:t>
            </a:r>
            <a:endParaRPr lang="en-AU" sz="1800" dirty="0">
              <a:latin typeface="Arial Narrow" panose="020B0606020202030204" pitchFamily="34" charset="0"/>
            </a:endParaRPr>
          </a:p>
          <a:p>
            <a:r>
              <a:rPr lang="en-AU" sz="1800" dirty="0">
                <a:latin typeface="Arial Narrow" panose="020B0606020202030204" pitchFamily="34" charset="0"/>
              </a:rPr>
              <a:t>If you do require a meeting, please see classroom teacher before or after school to arrange a suitable time. </a:t>
            </a:r>
            <a:endParaRPr lang="en-AU" sz="1800" dirty="0" smtClean="0">
              <a:latin typeface="Arial Narrow" panose="020B0606020202030204" pitchFamily="34" charset="0"/>
            </a:endParaRPr>
          </a:p>
          <a:p>
            <a:pPr marL="0" indent="0">
              <a:buNone/>
            </a:pPr>
            <a:endParaRPr lang="en-AU" sz="1800" dirty="0">
              <a:latin typeface="Arial Narrow" panose="020B0606020202030204" pitchFamily="34" charset="0"/>
            </a:endParaRPr>
          </a:p>
          <a:p>
            <a:pPr marL="0" indent="0">
              <a:buNone/>
            </a:pPr>
            <a:r>
              <a:rPr lang="en-AU" sz="1800" b="1" u="sng" dirty="0" smtClean="0">
                <a:latin typeface="Arial Narrow" panose="020B0606020202030204" pitchFamily="34" charset="0"/>
              </a:rPr>
              <a:t>Giving Tree</a:t>
            </a:r>
            <a:endParaRPr lang="en-AU" sz="1800" dirty="0">
              <a:latin typeface="Arial Narrow" panose="020B0606020202030204" pitchFamily="34" charset="0"/>
            </a:endParaRPr>
          </a:p>
          <a:p>
            <a:r>
              <a:rPr lang="en-AU" sz="1800" dirty="0">
                <a:latin typeface="Arial Narrow" panose="020B0606020202030204" pitchFamily="34" charset="0"/>
              </a:rPr>
              <a:t>There will be a </a:t>
            </a:r>
            <a:r>
              <a:rPr lang="en-AU" sz="1800" dirty="0" smtClean="0">
                <a:latin typeface="Arial Narrow" panose="020B0606020202030204" pitchFamily="34" charset="0"/>
              </a:rPr>
              <a:t>‘Giving Tree’ </a:t>
            </a:r>
            <a:r>
              <a:rPr lang="en-AU" sz="1800" dirty="0">
                <a:latin typeface="Arial Narrow" panose="020B0606020202030204" pitchFamily="34" charset="0"/>
              </a:rPr>
              <a:t>displayed </a:t>
            </a:r>
            <a:r>
              <a:rPr lang="en-AU" sz="1800" dirty="0" smtClean="0">
                <a:latin typeface="Arial Narrow" panose="020B0606020202030204" pitchFamily="34" charset="0"/>
              </a:rPr>
              <a:t>from time to time. Contributions are completely voluntary and will assist us greatly.</a:t>
            </a:r>
          </a:p>
          <a:p>
            <a:pPr marL="0" indent="0">
              <a:buNone/>
            </a:pPr>
            <a:endParaRPr lang="en-AU" sz="1800" dirty="0">
              <a:latin typeface="Arial Narrow" panose="020B0606020202030204" pitchFamily="34" charset="0"/>
            </a:endParaRPr>
          </a:p>
          <a:p>
            <a:pPr marL="0" indent="0">
              <a:buNone/>
            </a:pPr>
            <a:r>
              <a:rPr lang="en-AU" sz="1800" b="1" u="sng" dirty="0" smtClean="0">
                <a:latin typeface="Arial Narrow" panose="020B0606020202030204" pitchFamily="34" charset="0"/>
              </a:rPr>
              <a:t>Home Reading</a:t>
            </a:r>
          </a:p>
          <a:p>
            <a:r>
              <a:rPr lang="en-AU" sz="1800" dirty="0">
                <a:latin typeface="Arial Narrow" panose="020B0606020202030204" pitchFamily="34" charset="0"/>
              </a:rPr>
              <a:t>Levelled books will be coming home in Term 2</a:t>
            </a:r>
            <a:r>
              <a:rPr lang="en-AU" sz="1800" dirty="0" smtClean="0">
                <a:latin typeface="Arial Narrow" panose="020B0606020202030204" pitchFamily="34" charset="0"/>
              </a:rPr>
              <a:t>.</a:t>
            </a:r>
          </a:p>
          <a:p>
            <a:pPr marL="0" indent="0">
              <a:buNone/>
            </a:pPr>
            <a:endParaRPr lang="en-AU" sz="1800" dirty="0">
              <a:latin typeface="Arial Narrow" panose="020B0606020202030204" pitchFamily="34" charset="0"/>
            </a:endParaRPr>
          </a:p>
          <a:p>
            <a:pPr marL="0" indent="0">
              <a:buNone/>
            </a:pPr>
            <a:r>
              <a:rPr lang="en-AU" sz="1800" b="1" u="sng" dirty="0">
                <a:latin typeface="Arial Narrow" panose="020B0606020202030204" pitchFamily="34" charset="0"/>
              </a:rPr>
              <a:t>Homework</a:t>
            </a:r>
            <a:endParaRPr lang="en-AU" sz="1800" b="1" u="sng" dirty="0">
              <a:latin typeface="Arial Narrow" panose="020B0606020202030204" pitchFamily="34" charset="0"/>
            </a:endParaRPr>
          </a:p>
          <a:p>
            <a:pPr hangingPunct="0"/>
            <a:r>
              <a:rPr lang="en-AU" sz="1800" dirty="0">
                <a:latin typeface="Arial Narrow" panose="020B0606020202030204" pitchFamily="34" charset="0"/>
              </a:rPr>
              <a:t>Sight Word Homework will begin in Term 3.</a:t>
            </a:r>
          </a:p>
          <a:p>
            <a:pPr algn="just">
              <a:spcAft>
                <a:spcPts val="0"/>
              </a:spcAft>
            </a:pPr>
            <a:r>
              <a:rPr lang="en-AU" sz="1800" dirty="0">
                <a:latin typeface="Arial Narrow" panose="020B0606020202030204" pitchFamily="34" charset="0"/>
              </a:rPr>
              <a:t>Words will come home each day in their reading folders later in the year. Take the time to practise these words every day and when the classroom teacher sees that your child is ready, a new set of words will be sent home.</a:t>
            </a:r>
          </a:p>
          <a:p>
            <a:pPr hangingPunct="0"/>
            <a:endParaRPr lang="en-AU" sz="1900" dirty="0" smtClean="0">
              <a:latin typeface="Arial Narrow" panose="020B0606020202030204" pitchFamily="34" charset="0"/>
            </a:endParaRPr>
          </a:p>
          <a:p>
            <a:pPr marL="0" indent="0" hangingPunct="0">
              <a:buNone/>
            </a:pPr>
            <a:endParaRPr lang="en-AU" sz="1800" dirty="0">
              <a:latin typeface="Arial Narrow" panose="020B0606020202030204" pitchFamily="34" charset="0"/>
            </a:endParaRPr>
          </a:p>
          <a:p>
            <a:pPr marL="0" indent="0">
              <a:buNone/>
            </a:pPr>
            <a:endParaRPr lang="en-AU" sz="1800" dirty="0">
              <a:latin typeface="Arial Narrow" panose="020B0606020202030204" pitchFamily="34" charset="0"/>
            </a:endParaRPr>
          </a:p>
          <a:p>
            <a:pPr marL="0" indent="0" hangingPunct="0">
              <a:buNone/>
            </a:pPr>
            <a:endParaRPr lang="en-AU" dirty="0" smtClean="0">
              <a:latin typeface="Arial Narrow" pitchFamily="34" charset="0"/>
            </a:endParaRPr>
          </a:p>
        </p:txBody>
      </p:sp>
    </p:spTree>
    <p:extLst>
      <p:ext uri="{BB962C8B-B14F-4D97-AF65-F5344CB8AC3E}">
        <p14:creationId xmlns:p14="http://schemas.microsoft.com/office/powerpoint/2010/main" val="1780717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5520" y="1196752"/>
            <a:ext cx="8229600" cy="4389120"/>
          </a:xfrm>
        </p:spPr>
        <p:txBody>
          <a:bodyPr>
            <a:normAutofit fontScale="92500"/>
          </a:bodyPr>
          <a:lstStyle/>
          <a:p>
            <a:pPr marL="0" indent="0">
              <a:buNone/>
            </a:pPr>
            <a:r>
              <a:rPr lang="en-AU" sz="3100" b="1" u="sng" dirty="0">
                <a:latin typeface="Arial Narrow" panose="020B0606020202030204" pitchFamily="34" charset="0"/>
              </a:rPr>
              <a:t>How can you help your child at home?</a:t>
            </a:r>
            <a:endParaRPr lang="en-AU" sz="3100" b="1" dirty="0">
              <a:latin typeface="Arial Narrow" panose="020B0606020202030204" pitchFamily="34" charset="0"/>
            </a:endParaRPr>
          </a:p>
          <a:p>
            <a:pPr marL="0" indent="0">
              <a:buNone/>
            </a:pPr>
            <a:r>
              <a:rPr lang="en-AU" sz="2300" dirty="0">
                <a:latin typeface="Arial Narrow" panose="020B0606020202030204" pitchFamily="34" charset="0"/>
              </a:rPr>
              <a:t>- Children </a:t>
            </a:r>
            <a:r>
              <a:rPr lang="en-AU" sz="2300" dirty="0">
                <a:latin typeface="Arial Narrow" panose="020B0606020202030204" pitchFamily="34" charset="0"/>
              </a:rPr>
              <a:t>are encouraged to have-a-go and accept </a:t>
            </a:r>
            <a:r>
              <a:rPr lang="en-AU" sz="2300" dirty="0" smtClean="0">
                <a:latin typeface="Arial Narrow" panose="020B0606020202030204" pitchFamily="34" charset="0"/>
              </a:rPr>
              <a:t>mistakes</a:t>
            </a:r>
            <a:endParaRPr lang="en-AU" sz="2300" dirty="0">
              <a:latin typeface="Arial Narrow" panose="020B0606020202030204" pitchFamily="34" charset="0"/>
            </a:endParaRPr>
          </a:p>
          <a:p>
            <a:pPr marL="0" indent="0">
              <a:buNone/>
            </a:pPr>
            <a:r>
              <a:rPr lang="en-AU" sz="2300" dirty="0" smtClean="0">
                <a:latin typeface="Arial Narrow" panose="020B0606020202030204" pitchFamily="34" charset="0"/>
              </a:rPr>
              <a:t>- </a:t>
            </a:r>
            <a:r>
              <a:rPr lang="en-AU" sz="2300" dirty="0">
                <a:latin typeface="Arial Narrow" panose="020B0606020202030204" pitchFamily="34" charset="0"/>
              </a:rPr>
              <a:t>Developing </a:t>
            </a:r>
            <a:r>
              <a:rPr lang="en-AU" sz="2300" dirty="0">
                <a:latin typeface="Arial Narrow" panose="020B0606020202030204" pitchFamily="34" charset="0"/>
              </a:rPr>
              <a:t>fine motor skills – cutting/gluing/playdough/colouring/beading </a:t>
            </a:r>
            <a:r>
              <a:rPr lang="en-AU" sz="2300" dirty="0" err="1">
                <a:latin typeface="Arial Narrow" panose="020B0606020202030204" pitchFamily="34" charset="0"/>
              </a:rPr>
              <a:t>etc</a:t>
            </a:r>
            <a:endParaRPr lang="en-AU" sz="2300" dirty="0">
              <a:latin typeface="Arial Narrow" panose="020B0606020202030204" pitchFamily="34" charset="0"/>
            </a:endParaRPr>
          </a:p>
          <a:p>
            <a:pPr marL="0" indent="0">
              <a:buNone/>
            </a:pPr>
            <a:r>
              <a:rPr lang="en-AU" sz="2300" dirty="0">
                <a:latin typeface="Arial Narrow" panose="020B0606020202030204" pitchFamily="34" charset="0"/>
              </a:rPr>
              <a:t>- Developing </a:t>
            </a:r>
            <a:r>
              <a:rPr lang="en-AU" sz="2300" dirty="0">
                <a:latin typeface="Arial Narrow" panose="020B0606020202030204" pitchFamily="34" charset="0"/>
              </a:rPr>
              <a:t>gross motor skills – climbing/balancing/running/skipping/jumping </a:t>
            </a:r>
            <a:r>
              <a:rPr lang="en-AU" sz="2300" dirty="0" err="1">
                <a:latin typeface="Arial Narrow" panose="020B0606020202030204" pitchFamily="34" charset="0"/>
              </a:rPr>
              <a:t>etc</a:t>
            </a:r>
            <a:endParaRPr lang="en-AU" sz="2300" dirty="0">
              <a:latin typeface="Arial Narrow" panose="020B0606020202030204" pitchFamily="34" charset="0"/>
            </a:endParaRPr>
          </a:p>
          <a:p>
            <a:pPr marL="0" indent="0">
              <a:buNone/>
            </a:pPr>
            <a:r>
              <a:rPr lang="en-AU" sz="2300" dirty="0">
                <a:latin typeface="Arial Narrow" panose="020B0606020202030204" pitchFamily="34" charset="0"/>
              </a:rPr>
              <a:t>- Creating </a:t>
            </a:r>
            <a:r>
              <a:rPr lang="en-AU" sz="2300" dirty="0">
                <a:latin typeface="Arial Narrow" panose="020B0606020202030204" pitchFamily="34" charset="0"/>
              </a:rPr>
              <a:t>and re-telling stories</a:t>
            </a:r>
          </a:p>
          <a:p>
            <a:pPr marL="0" indent="0">
              <a:buNone/>
            </a:pPr>
            <a:r>
              <a:rPr lang="en-AU" sz="2300" dirty="0">
                <a:latin typeface="Arial Narrow" panose="020B0606020202030204" pitchFamily="34" charset="0"/>
              </a:rPr>
              <a:t>- Cooking</a:t>
            </a:r>
            <a:endParaRPr lang="en-AU" sz="2300" dirty="0">
              <a:latin typeface="Arial Narrow" panose="020B0606020202030204" pitchFamily="34" charset="0"/>
            </a:endParaRPr>
          </a:p>
          <a:p>
            <a:pPr marL="0" indent="0">
              <a:buNone/>
            </a:pPr>
            <a:r>
              <a:rPr lang="en-AU" sz="2300" dirty="0">
                <a:latin typeface="Arial Narrow" panose="020B0606020202030204" pitchFamily="34" charset="0"/>
              </a:rPr>
              <a:t>- Encouraging </a:t>
            </a:r>
            <a:r>
              <a:rPr lang="en-AU" sz="2300" dirty="0">
                <a:latin typeface="Arial Narrow" panose="020B0606020202030204" pitchFamily="34" charset="0"/>
              </a:rPr>
              <a:t>independence – packing and emptying school bag, carrying own school bag, tying up shoes, dressing themselves, making their bed, helping with dishes </a:t>
            </a:r>
            <a:r>
              <a:rPr lang="en-AU" sz="2300" dirty="0" err="1">
                <a:latin typeface="Arial Narrow" panose="020B0606020202030204" pitchFamily="34" charset="0"/>
              </a:rPr>
              <a:t>etc</a:t>
            </a:r>
            <a:r>
              <a:rPr lang="en-AU" sz="2300" dirty="0">
                <a:latin typeface="Arial Narrow" panose="020B0606020202030204" pitchFamily="34" charset="0"/>
              </a:rPr>
              <a:t>  </a:t>
            </a:r>
          </a:p>
          <a:p>
            <a:pPr marL="0" indent="0">
              <a:buNone/>
            </a:pPr>
            <a:r>
              <a:rPr lang="en-AU" b="1" dirty="0">
                <a:latin typeface="Arial Narrow" panose="020B0606020202030204" pitchFamily="34" charset="0"/>
              </a:rPr>
              <a:t> </a:t>
            </a:r>
          </a:p>
          <a:p>
            <a:pPr marL="0" indent="0">
              <a:buNone/>
            </a:pPr>
            <a:r>
              <a:rPr lang="en-AU" b="1" dirty="0">
                <a:latin typeface="Arial Narrow" panose="020B0606020202030204" pitchFamily="34" charset="0"/>
              </a:rPr>
              <a:t> </a:t>
            </a:r>
          </a:p>
          <a:p>
            <a:endParaRPr lang="en-AU" dirty="0"/>
          </a:p>
        </p:txBody>
      </p:sp>
    </p:spTree>
    <p:extLst>
      <p:ext uri="{BB962C8B-B14F-4D97-AF65-F5344CB8AC3E}">
        <p14:creationId xmlns:p14="http://schemas.microsoft.com/office/powerpoint/2010/main" val="2965670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AU" sz="2800" b="1" u="sng" dirty="0" smtClean="0">
                <a:latin typeface="Arial Narrow" panose="020B0606020202030204" pitchFamily="34" charset="0"/>
                <a:ea typeface="Times New Roman" panose="02020603050405020304" pitchFamily="18" charset="0"/>
              </a:rPr>
              <a:t>Punctuality</a:t>
            </a:r>
          </a:p>
          <a:p>
            <a:pPr algn="just">
              <a:spcAft>
                <a:spcPts val="0"/>
              </a:spcAft>
            </a:pPr>
            <a:r>
              <a:rPr lang="en-AU" sz="2800" dirty="0">
                <a:latin typeface="Arial Narrow" panose="020B0606020202030204" pitchFamily="34" charset="0"/>
                <a:ea typeface="Times New Roman" panose="02020603050405020304" pitchFamily="18" charset="0"/>
              </a:rPr>
              <a:t>Please have your children at school ready to come inside by 8:30. </a:t>
            </a:r>
            <a:endParaRPr lang="en-AU" sz="2800" dirty="0" smtClean="0">
              <a:latin typeface="Arial Narrow" panose="020B0606020202030204" pitchFamily="34" charset="0"/>
              <a:ea typeface="Times New Roman" panose="02020603050405020304" pitchFamily="18" charset="0"/>
            </a:endParaRPr>
          </a:p>
          <a:p>
            <a:pPr algn="just">
              <a:spcAft>
                <a:spcPts val="0"/>
              </a:spcAft>
            </a:pPr>
            <a:r>
              <a:rPr lang="en-AU" sz="2800" dirty="0" smtClean="0">
                <a:latin typeface="Arial Narrow" panose="020B0606020202030204" pitchFamily="34" charset="0"/>
                <a:ea typeface="Times New Roman" panose="02020603050405020304" pitchFamily="18" charset="0"/>
              </a:rPr>
              <a:t>Parents </a:t>
            </a:r>
            <a:r>
              <a:rPr lang="en-AU" sz="2800" dirty="0">
                <a:latin typeface="Arial Narrow" panose="020B0606020202030204" pitchFamily="34" charset="0"/>
                <a:ea typeface="Times New Roman" panose="02020603050405020304" pitchFamily="18" charset="0"/>
              </a:rPr>
              <a:t>and children are asked to stay in the undercover area until the 8:30 bell rings and parents are then required to accompany children to class. </a:t>
            </a:r>
            <a:endParaRPr lang="en-AU" sz="2800" dirty="0" smtClean="0">
              <a:latin typeface="Arial Narrow" panose="020B0606020202030204" pitchFamily="34" charset="0"/>
              <a:ea typeface="Times New Roman" panose="02020603050405020304" pitchFamily="18" charset="0"/>
            </a:endParaRPr>
          </a:p>
          <a:p>
            <a:pPr algn="just">
              <a:spcAft>
                <a:spcPts val="0"/>
              </a:spcAft>
            </a:pPr>
            <a:r>
              <a:rPr lang="en-AU" sz="2800" dirty="0" smtClean="0">
                <a:latin typeface="Arial Narrow" panose="020B0606020202030204" pitchFamily="34" charset="0"/>
                <a:ea typeface="Times New Roman" panose="02020603050405020304" pitchFamily="18" charset="0"/>
              </a:rPr>
              <a:t>Our </a:t>
            </a:r>
            <a:r>
              <a:rPr lang="en-AU" sz="2800" dirty="0">
                <a:latin typeface="Arial Narrow" panose="020B0606020202030204" pitchFamily="34" charset="0"/>
                <a:ea typeface="Times New Roman" panose="02020603050405020304" pitchFamily="18" charset="0"/>
              </a:rPr>
              <a:t>class lessons start between 8:45 and 9:00 </a:t>
            </a:r>
            <a:r>
              <a:rPr lang="en-AU" sz="2800" dirty="0" smtClean="0">
                <a:latin typeface="Arial Narrow" panose="020B0606020202030204" pitchFamily="34" charset="0"/>
                <a:ea typeface="Times New Roman" panose="02020603050405020304" pitchFamily="18" charset="0"/>
              </a:rPr>
              <a:t>when the class bell is rung.</a:t>
            </a:r>
          </a:p>
          <a:p>
            <a:pPr algn="just">
              <a:spcAft>
                <a:spcPts val="0"/>
              </a:spcAft>
            </a:pPr>
            <a:r>
              <a:rPr lang="en-AU" sz="2800" dirty="0" smtClean="0">
                <a:latin typeface="Arial Narrow" panose="020B0606020202030204" pitchFamily="34" charset="0"/>
                <a:ea typeface="Times New Roman" panose="02020603050405020304" pitchFamily="18" charset="0"/>
              </a:rPr>
              <a:t>Please encourage your child to complete the desk activity before playing.</a:t>
            </a:r>
            <a:endParaRPr lang="en-AU" sz="1800" dirty="0">
              <a:latin typeface="Times New Roman" panose="02020603050405020304" pitchFamily="18" charset="0"/>
              <a:ea typeface="Times New Roman" panose="02020603050405020304" pitchFamily="18" charset="0"/>
            </a:endParaRPr>
          </a:p>
          <a:p>
            <a:pPr algn="just"/>
            <a:endParaRPr lang="en-AU" sz="2800" dirty="0">
              <a:latin typeface="Arial Narrow" panose="020B0606020202030204" pitchFamily="34" charset="0"/>
              <a:ea typeface="Times New Roman" panose="02020603050405020304" pitchFamily="18" charset="0"/>
            </a:endParaRPr>
          </a:p>
        </p:txBody>
      </p:sp>
    </p:spTree>
    <p:extLst>
      <p:ext uri="{BB962C8B-B14F-4D97-AF65-F5344CB8AC3E}">
        <p14:creationId xmlns:p14="http://schemas.microsoft.com/office/powerpoint/2010/main" val="4071665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spcAft>
                <a:spcPts val="0"/>
              </a:spcAft>
              <a:buNone/>
            </a:pPr>
            <a:r>
              <a:rPr lang="en-AU" sz="2800" b="1" u="sng" dirty="0">
                <a:latin typeface="Arial Narrow" panose="020B0606020202030204" pitchFamily="34" charset="0"/>
                <a:ea typeface="Times New Roman" panose="02020603050405020304" pitchFamily="18" charset="0"/>
              </a:rPr>
              <a:t>Dismissal</a:t>
            </a:r>
            <a:endParaRPr lang="en-AU" sz="1800" u="sng" dirty="0">
              <a:latin typeface="Times New Roman" panose="02020603050405020304" pitchFamily="18" charset="0"/>
              <a:ea typeface="Times New Roman" panose="02020603050405020304" pitchFamily="18" charset="0"/>
            </a:endParaRPr>
          </a:p>
          <a:p>
            <a:pPr algn="just">
              <a:spcAft>
                <a:spcPts val="0"/>
              </a:spcAft>
            </a:pPr>
            <a:r>
              <a:rPr lang="en-AU" sz="2800" dirty="0">
                <a:latin typeface="Arial Narrow" panose="020B0606020202030204" pitchFamily="34" charset="0"/>
                <a:ea typeface="Times New Roman" panose="02020603050405020304" pitchFamily="18" charset="0"/>
              </a:rPr>
              <a:t>Please collect children at </a:t>
            </a:r>
            <a:r>
              <a:rPr lang="en-AU" sz="2800" dirty="0" smtClean="0">
                <a:latin typeface="Arial Narrow" panose="020B0606020202030204" pitchFamily="34" charset="0"/>
                <a:ea typeface="Times New Roman" panose="02020603050405020304" pitchFamily="18" charset="0"/>
              </a:rPr>
              <a:t>3:00pm </a:t>
            </a:r>
            <a:r>
              <a:rPr lang="en-AU" sz="2800" dirty="0">
                <a:latin typeface="Arial Narrow" panose="020B0606020202030204" pitchFamily="34" charset="0"/>
                <a:ea typeface="Times New Roman" panose="02020603050405020304" pitchFamily="18" charset="0"/>
              </a:rPr>
              <a:t>promptly. It is upsetting for children when parents are late. If you know you will be </a:t>
            </a:r>
            <a:r>
              <a:rPr lang="en-AU" sz="2800" dirty="0" smtClean="0">
                <a:latin typeface="Arial Narrow" panose="020B0606020202030204" pitchFamily="34" charset="0"/>
                <a:ea typeface="Times New Roman" panose="02020603050405020304" pitchFamily="18" charset="0"/>
              </a:rPr>
              <a:t>later than 3:15pm, </a:t>
            </a:r>
            <a:r>
              <a:rPr lang="en-AU" sz="2800" dirty="0">
                <a:latin typeface="Arial Narrow" panose="020B0606020202030204" pitchFamily="34" charset="0"/>
                <a:ea typeface="Times New Roman" panose="02020603050405020304" pitchFamily="18" charset="0"/>
              </a:rPr>
              <a:t>please inform the office. Staff often attend after school meetings, therefore your child will be supervised at the front office while they wait for your arrival. </a:t>
            </a:r>
            <a:endParaRPr lang="en-AU" sz="2800" dirty="0" smtClean="0">
              <a:latin typeface="Arial Narrow" panose="020B0606020202030204" pitchFamily="34" charset="0"/>
              <a:ea typeface="Times New Roman" panose="02020603050405020304" pitchFamily="18" charset="0"/>
            </a:endParaRPr>
          </a:p>
          <a:p>
            <a:pPr algn="just">
              <a:spcAft>
                <a:spcPts val="0"/>
              </a:spcAft>
            </a:pPr>
            <a:r>
              <a:rPr lang="en-AU" sz="2800" dirty="0" smtClean="0">
                <a:latin typeface="Arial Narrow" panose="020B0606020202030204" pitchFamily="34" charset="0"/>
                <a:ea typeface="Times New Roman" panose="02020603050405020304" pitchFamily="18" charset="0"/>
              </a:rPr>
              <a:t>Please </a:t>
            </a:r>
            <a:r>
              <a:rPr lang="en-AU" sz="2800" dirty="0">
                <a:latin typeface="Arial Narrow" panose="020B0606020202030204" pitchFamily="34" charset="0"/>
                <a:ea typeface="Times New Roman" panose="02020603050405020304" pitchFamily="18" charset="0"/>
              </a:rPr>
              <a:t>let the teacher know if a different adult is picking up your child. If this is a regular, scheduled occurrence due to work commitments etc</a:t>
            </a:r>
            <a:r>
              <a:rPr lang="en-AU" sz="2800" dirty="0" smtClean="0">
                <a:latin typeface="Arial Narrow" panose="020B0606020202030204" pitchFamily="34" charset="0"/>
                <a:ea typeface="Times New Roman" panose="02020603050405020304" pitchFamily="18" charset="0"/>
              </a:rPr>
              <a:t>. </a:t>
            </a:r>
            <a:r>
              <a:rPr lang="en-AU" sz="2800" dirty="0">
                <a:latin typeface="Arial Narrow" panose="020B0606020202030204" pitchFamily="34" charset="0"/>
                <a:ea typeface="Times New Roman" panose="02020603050405020304" pitchFamily="18" charset="0"/>
              </a:rPr>
              <a:t>please let us know.</a:t>
            </a:r>
            <a:endParaRPr lang="en-AU" sz="1800" dirty="0">
              <a:latin typeface="Times New Roman" panose="02020603050405020304" pitchFamily="18" charset="0"/>
              <a:ea typeface="Times New Roman" panose="02020603050405020304" pitchFamily="18" charset="0"/>
            </a:endParaRPr>
          </a:p>
          <a:p>
            <a:endParaRPr lang="en-AU" dirty="0"/>
          </a:p>
        </p:txBody>
      </p:sp>
    </p:spTree>
    <p:extLst>
      <p:ext uri="{BB962C8B-B14F-4D97-AF65-F5344CB8AC3E}">
        <p14:creationId xmlns:p14="http://schemas.microsoft.com/office/powerpoint/2010/main" val="2754109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spcAft>
                <a:spcPts val="0"/>
              </a:spcAft>
              <a:buNone/>
            </a:pPr>
            <a:r>
              <a:rPr lang="en-AU" sz="2800" b="1" u="sng" dirty="0">
                <a:latin typeface="Arial Narrow" panose="020B0606020202030204" pitchFamily="34" charset="0"/>
                <a:ea typeface="Times New Roman" panose="02020603050405020304" pitchFamily="18" charset="0"/>
              </a:rPr>
              <a:t>Late arrival/picking up early</a:t>
            </a:r>
            <a:endParaRPr lang="en-AU" sz="1800" u="sng" dirty="0">
              <a:latin typeface="Times New Roman" panose="02020603050405020304" pitchFamily="18" charset="0"/>
              <a:ea typeface="Times New Roman" panose="02020603050405020304" pitchFamily="18" charset="0"/>
            </a:endParaRPr>
          </a:p>
          <a:p>
            <a:pPr algn="just">
              <a:spcAft>
                <a:spcPts val="0"/>
              </a:spcAft>
            </a:pPr>
            <a:r>
              <a:rPr lang="en-AU" sz="2800" dirty="0">
                <a:latin typeface="Arial Narrow" panose="020B0606020202030204" pitchFamily="34" charset="0"/>
                <a:ea typeface="Times New Roman" panose="02020603050405020304" pitchFamily="18" charset="0"/>
              </a:rPr>
              <a:t>If arriving after 9am, a late note needs to be filled in and brought to class. If picking up early, a sign out note needs to be filled and brought to the class teacher. Both notes are available at the front office.</a:t>
            </a:r>
            <a:endParaRPr lang="en-AU" sz="1800" dirty="0">
              <a:latin typeface="Times New Roman" panose="02020603050405020304" pitchFamily="18" charset="0"/>
              <a:ea typeface="Times New Roman" panose="02020603050405020304" pitchFamily="18" charset="0"/>
            </a:endParaRPr>
          </a:p>
          <a:p>
            <a:pPr marL="0" indent="0">
              <a:buNone/>
            </a:pPr>
            <a:endParaRPr lang="en-AU" dirty="0" smtClean="0"/>
          </a:p>
          <a:p>
            <a:pPr marL="0" indent="0">
              <a:buNone/>
            </a:pPr>
            <a:r>
              <a:rPr lang="en-AU" sz="2800" b="1" u="sng" dirty="0" smtClean="0">
                <a:latin typeface="Arial Narrow" panose="020B0606020202030204" pitchFamily="34" charset="0"/>
                <a:ea typeface="Times New Roman" panose="02020603050405020304" pitchFamily="18" charset="0"/>
              </a:rPr>
              <a:t>Absences</a:t>
            </a:r>
          </a:p>
          <a:p>
            <a:r>
              <a:rPr lang="en-AU" sz="2800" dirty="0" smtClean="0">
                <a:latin typeface="Arial Narrow" panose="020B0606020202030204" pitchFamily="34" charset="0"/>
                <a:ea typeface="Times New Roman" panose="02020603050405020304" pitchFamily="18" charset="0"/>
              </a:rPr>
              <a:t>Please give the class teacher a short note explaining any absences. Alternatively, you can contact the school office.</a:t>
            </a:r>
          </a:p>
          <a:p>
            <a:r>
              <a:rPr lang="en-AU" sz="2800" dirty="0" smtClean="0">
                <a:latin typeface="Arial Narrow" panose="020B0606020202030204" pitchFamily="34" charset="0"/>
                <a:ea typeface="Times New Roman" panose="02020603050405020304" pitchFamily="18" charset="0"/>
              </a:rPr>
              <a:t>Please </a:t>
            </a:r>
            <a:r>
              <a:rPr lang="en-AU" sz="2800" u="sng" dirty="0" smtClean="0">
                <a:latin typeface="Arial Narrow" panose="020B0606020202030204" pitchFamily="34" charset="0"/>
                <a:ea typeface="Times New Roman" panose="02020603050405020304" pitchFamily="18" charset="0"/>
              </a:rPr>
              <a:t>DO NOT </a:t>
            </a:r>
            <a:r>
              <a:rPr lang="en-AU" sz="2800" dirty="0" smtClean="0">
                <a:latin typeface="Arial Narrow" panose="020B0606020202030204" pitchFamily="34" charset="0"/>
                <a:ea typeface="Times New Roman" panose="02020603050405020304" pitchFamily="18" charset="0"/>
              </a:rPr>
              <a:t>advise of absences via </a:t>
            </a:r>
            <a:r>
              <a:rPr lang="en-AU" sz="2800" dirty="0" err="1" smtClean="0">
                <a:latin typeface="Arial Narrow" panose="020B0606020202030204" pitchFamily="34" charset="0"/>
                <a:ea typeface="Times New Roman" panose="02020603050405020304" pitchFamily="18" charset="0"/>
              </a:rPr>
              <a:t>Classdojo</a:t>
            </a:r>
            <a:r>
              <a:rPr lang="en-AU" sz="2800" dirty="0" smtClean="0">
                <a:latin typeface="Arial Narrow" panose="020B0606020202030204" pitchFamily="34" charset="0"/>
                <a:ea typeface="Times New Roman" panose="02020603050405020304" pitchFamily="18" charset="0"/>
              </a:rPr>
              <a:t>.</a:t>
            </a:r>
            <a:endParaRPr lang="en-AU" sz="2800" dirty="0">
              <a:latin typeface="Arial Narrow" panose="020B0606020202030204" pitchFamily="34" charset="0"/>
              <a:ea typeface="Times New Roman" panose="02020603050405020304" pitchFamily="18" charset="0"/>
            </a:endParaRPr>
          </a:p>
        </p:txBody>
      </p:sp>
    </p:spTree>
    <p:extLst>
      <p:ext uri="{BB962C8B-B14F-4D97-AF65-F5344CB8AC3E}">
        <p14:creationId xmlns:p14="http://schemas.microsoft.com/office/powerpoint/2010/main" val="3640991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7528" y="1268760"/>
            <a:ext cx="8229600" cy="4389120"/>
          </a:xfrm>
        </p:spPr>
        <p:txBody>
          <a:bodyPr>
            <a:normAutofit lnSpcReduction="10000"/>
          </a:bodyPr>
          <a:lstStyle/>
          <a:p>
            <a:pPr marL="0" indent="0" hangingPunct="0">
              <a:buNone/>
            </a:pPr>
            <a:r>
              <a:rPr lang="en-AU" sz="2000" b="1" dirty="0">
                <a:latin typeface="Arial Narrow" pitchFamily="34" charset="0"/>
              </a:rPr>
              <a:t>Reporting to Parents</a:t>
            </a:r>
          </a:p>
          <a:p>
            <a:pPr hangingPunct="0"/>
            <a:r>
              <a:rPr lang="en-AU" sz="1800" dirty="0">
                <a:latin typeface="Arial Narrow" pitchFamily="34" charset="0"/>
              </a:rPr>
              <a:t>All curriculum areas will be covered across the year. Note in some cases different outcomes for certain learning areas will be covered in different semesters. For example</a:t>
            </a:r>
            <a:r>
              <a:rPr lang="en-AU" sz="1800" dirty="0">
                <a:latin typeface="Arial Narrow" pitchFamily="34" charset="0"/>
              </a:rPr>
              <a:t>, </a:t>
            </a:r>
            <a:r>
              <a:rPr lang="en-AU" sz="1800" dirty="0">
                <a:latin typeface="Arial Narrow" pitchFamily="34" charset="0"/>
              </a:rPr>
              <a:t>we will </a:t>
            </a:r>
            <a:r>
              <a:rPr lang="en-AU" sz="1800" dirty="0">
                <a:latin typeface="Arial Narrow" pitchFamily="34" charset="0"/>
              </a:rPr>
              <a:t>report on </a:t>
            </a:r>
            <a:r>
              <a:rPr lang="en-AU" sz="1800" dirty="0">
                <a:latin typeface="Arial Narrow" pitchFamily="34" charset="0"/>
              </a:rPr>
              <a:t>Digital </a:t>
            </a:r>
            <a:r>
              <a:rPr lang="en-AU" sz="1800" dirty="0">
                <a:latin typeface="Arial Narrow" pitchFamily="34" charset="0"/>
              </a:rPr>
              <a:t>Technologies </a:t>
            </a:r>
            <a:r>
              <a:rPr lang="en-AU" sz="1800" dirty="0">
                <a:latin typeface="Arial Narrow" pitchFamily="34" charset="0"/>
              </a:rPr>
              <a:t>in Semester 1 and Design and Technologies in Semester 2.</a:t>
            </a:r>
          </a:p>
          <a:p>
            <a:pPr hangingPunct="0"/>
            <a:r>
              <a:rPr lang="en-AU" sz="1800" dirty="0">
                <a:latin typeface="Arial Narrow" pitchFamily="34" charset="0"/>
              </a:rPr>
              <a:t>Semester 1 &amp; 2 reports will be sent home at the </a:t>
            </a:r>
            <a:r>
              <a:rPr lang="en-AU" sz="1800" dirty="0">
                <a:latin typeface="Arial Narrow" pitchFamily="34" charset="0"/>
              </a:rPr>
              <a:t>end </a:t>
            </a:r>
            <a:r>
              <a:rPr lang="en-AU" sz="1800" dirty="0">
                <a:latin typeface="Arial Narrow" pitchFamily="34" charset="0"/>
              </a:rPr>
              <a:t>of Week </a:t>
            </a:r>
            <a:r>
              <a:rPr lang="en-AU" sz="1800" dirty="0">
                <a:latin typeface="Arial Narrow" pitchFamily="34" charset="0"/>
              </a:rPr>
              <a:t>9 </a:t>
            </a:r>
            <a:r>
              <a:rPr lang="en-AU" sz="1800" dirty="0">
                <a:latin typeface="Arial Narrow" pitchFamily="34" charset="0"/>
              </a:rPr>
              <a:t>in Term 2 &amp; 4</a:t>
            </a:r>
            <a:r>
              <a:rPr lang="en-AU" sz="1800" dirty="0" smtClean="0">
                <a:latin typeface="Arial Narrow" pitchFamily="34" charset="0"/>
              </a:rPr>
              <a:t>.</a:t>
            </a:r>
          </a:p>
          <a:p>
            <a:pPr hangingPunct="0"/>
            <a:r>
              <a:rPr lang="en-AU" sz="1800" dirty="0" smtClean="0">
                <a:latin typeface="Arial Narrow" pitchFamily="34" charset="0"/>
              </a:rPr>
              <a:t>Parent/Teacher Interviews end of Term 2.</a:t>
            </a:r>
            <a:endParaRPr lang="en-AU" sz="1800" dirty="0">
              <a:latin typeface="Arial Narrow" pitchFamily="34" charset="0"/>
            </a:endParaRPr>
          </a:p>
          <a:p>
            <a:pPr hangingPunct="0"/>
            <a:r>
              <a:rPr lang="en-AU" sz="1800" dirty="0">
                <a:latin typeface="Arial Narrow" pitchFamily="34" charset="0"/>
              </a:rPr>
              <a:t>Miss Joy will be reporting on the areas that she covers on a Thursday.</a:t>
            </a:r>
          </a:p>
          <a:p>
            <a:pPr marL="0" indent="0" hangingPunct="0">
              <a:buNone/>
            </a:pPr>
            <a:endParaRPr lang="en-AU" sz="1800" dirty="0">
              <a:latin typeface="Arial Narrow" pitchFamily="34" charset="0"/>
            </a:endParaRPr>
          </a:p>
          <a:p>
            <a:pPr marL="0" indent="0" hangingPunct="0">
              <a:buNone/>
            </a:pPr>
            <a:r>
              <a:rPr lang="en-AU" sz="2000" b="1" dirty="0">
                <a:latin typeface="Arial Narrow" pitchFamily="34" charset="0"/>
              </a:rPr>
              <a:t>Curriculum</a:t>
            </a:r>
          </a:p>
          <a:p>
            <a:pPr hangingPunct="0"/>
            <a:r>
              <a:rPr lang="en-AU" sz="1800" dirty="0">
                <a:latin typeface="Arial Narrow" pitchFamily="34" charset="0"/>
              </a:rPr>
              <a:t>Our school website has a summary of all learning areas taught across the school.</a:t>
            </a:r>
          </a:p>
          <a:p>
            <a:pPr hangingPunct="0"/>
            <a:r>
              <a:rPr lang="en-AU" sz="1800" dirty="0">
                <a:latin typeface="Arial Narrow" pitchFamily="34" charset="0"/>
              </a:rPr>
              <a:t>For more detailed information on year level scope and sequence documents, please refer to our school web page – Curriculum – Useful Links – School Curriculum and Standards Authority</a:t>
            </a:r>
          </a:p>
          <a:p>
            <a:pPr marL="0" indent="0" hangingPunct="0">
              <a:buNone/>
            </a:pPr>
            <a:r>
              <a:rPr lang="en-AU" sz="1800" dirty="0">
                <a:latin typeface="Arial Narrow" pitchFamily="34" charset="0"/>
                <a:hlinkClick r:id="rId2"/>
              </a:rPr>
              <a:t>https://burrendahps.wa.edu.au/western-australian-curriculum-summary</a:t>
            </a:r>
            <a:endParaRPr lang="en-AU" sz="1800" dirty="0">
              <a:latin typeface="Arial Narrow" pitchFamily="34" charset="0"/>
            </a:endParaRPr>
          </a:p>
          <a:p>
            <a:pPr hangingPunct="0"/>
            <a:endParaRPr lang="en-AU" sz="1800" dirty="0">
              <a:latin typeface="Arial Narrow" pitchFamily="34" charset="0"/>
            </a:endParaRPr>
          </a:p>
          <a:p>
            <a:pPr marL="0" indent="0" algn="ctr" hangingPunct="0">
              <a:buNone/>
            </a:pPr>
            <a:endParaRPr lang="en-AU" dirty="0">
              <a:latin typeface="Arial Narrow" pitchFamily="34" charset="0"/>
            </a:endParaRPr>
          </a:p>
          <a:p>
            <a:pPr marL="0" indent="0" hangingPunct="0">
              <a:buNone/>
            </a:pPr>
            <a:endParaRPr lang="en-AU" dirty="0" smtClean="0">
              <a:latin typeface="Arial Narrow" pitchFamily="34" charset="0"/>
            </a:endParaRPr>
          </a:p>
        </p:txBody>
      </p:sp>
    </p:spTree>
    <p:extLst>
      <p:ext uri="{BB962C8B-B14F-4D97-AF65-F5344CB8AC3E}">
        <p14:creationId xmlns:p14="http://schemas.microsoft.com/office/powerpoint/2010/main" val="377567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913" y="1735974"/>
            <a:ext cx="10972800" cy="4389120"/>
          </a:xfrm>
        </p:spPr>
        <p:txBody>
          <a:bodyPr/>
          <a:lstStyle/>
          <a:p>
            <a:pPr marL="0" indent="0" algn="just">
              <a:spcAft>
                <a:spcPts val="0"/>
              </a:spcAft>
              <a:buNone/>
            </a:pPr>
            <a:r>
              <a:rPr lang="en-AU" sz="2800" b="1" u="sng" dirty="0">
                <a:latin typeface="Arial Narrow" panose="020B0606020202030204" pitchFamily="34" charset="0"/>
                <a:ea typeface="Times New Roman" panose="02020603050405020304" pitchFamily="18" charset="0"/>
              </a:rPr>
              <a:t>On Entry Assessment</a:t>
            </a:r>
            <a:endParaRPr lang="en-AU" sz="1800" u="sng" dirty="0">
              <a:latin typeface="Times New Roman" panose="02020603050405020304" pitchFamily="18" charset="0"/>
              <a:ea typeface="Times New Roman" panose="02020603050405020304" pitchFamily="18" charset="0"/>
            </a:endParaRPr>
          </a:p>
          <a:p>
            <a:pPr algn="just">
              <a:spcAft>
                <a:spcPts val="0"/>
              </a:spcAft>
            </a:pPr>
            <a:r>
              <a:rPr lang="en-AU" sz="2800" dirty="0">
                <a:latin typeface="Arial Narrow" panose="020B0606020202030204" pitchFamily="34" charset="0"/>
                <a:ea typeface="Times New Roman" panose="02020603050405020304" pitchFamily="18" charset="0"/>
              </a:rPr>
              <a:t>We will be completing on entry assessment this </a:t>
            </a:r>
            <a:r>
              <a:rPr lang="en-AU" sz="2800" dirty="0" smtClean="0">
                <a:latin typeface="Arial Narrow" panose="020B0606020202030204" pitchFamily="34" charset="0"/>
                <a:ea typeface="Times New Roman" panose="02020603050405020304" pitchFamily="18" charset="0"/>
              </a:rPr>
              <a:t>term (Weeks 3-6). </a:t>
            </a:r>
          </a:p>
          <a:p>
            <a:pPr algn="just">
              <a:spcAft>
                <a:spcPts val="0"/>
              </a:spcAft>
            </a:pPr>
            <a:r>
              <a:rPr lang="en-AU" sz="2800" dirty="0" smtClean="0">
                <a:latin typeface="Arial Narrow" panose="020B0606020202030204" pitchFamily="34" charset="0"/>
                <a:ea typeface="Times New Roman" panose="02020603050405020304" pitchFamily="18" charset="0"/>
              </a:rPr>
              <a:t>It </a:t>
            </a:r>
            <a:r>
              <a:rPr lang="en-AU" sz="2800" dirty="0">
                <a:latin typeface="Arial Narrow" panose="020B0606020202030204" pitchFamily="34" charset="0"/>
                <a:ea typeface="Times New Roman" panose="02020603050405020304" pitchFamily="18" charset="0"/>
              </a:rPr>
              <a:t>is a mandated assessment on Literacy and Numeracy that we will be completing for all PP children. </a:t>
            </a:r>
            <a:endParaRPr lang="en-AU" sz="2800" dirty="0" smtClean="0">
              <a:latin typeface="Arial Narrow" panose="020B0606020202030204" pitchFamily="34" charset="0"/>
              <a:ea typeface="Times New Roman" panose="02020603050405020304" pitchFamily="18" charset="0"/>
            </a:endParaRPr>
          </a:p>
          <a:p>
            <a:pPr algn="just">
              <a:spcAft>
                <a:spcPts val="0"/>
              </a:spcAft>
            </a:pPr>
            <a:r>
              <a:rPr lang="en-AU" sz="2800" dirty="0" smtClean="0">
                <a:latin typeface="Arial Narrow" panose="020B0606020202030204" pitchFamily="34" charset="0"/>
                <a:ea typeface="Times New Roman" panose="02020603050405020304" pitchFamily="18" charset="0"/>
              </a:rPr>
              <a:t>Every </a:t>
            </a:r>
            <a:r>
              <a:rPr lang="en-AU" sz="2800" dirty="0">
                <a:latin typeface="Arial Narrow" panose="020B0606020202030204" pitchFamily="34" charset="0"/>
                <a:ea typeface="Times New Roman" panose="02020603050405020304" pitchFamily="18" charset="0"/>
              </a:rPr>
              <a:t>child is assessed one to one and teachers use this valuable information for class programmes and planning. </a:t>
            </a:r>
            <a:endParaRPr lang="en-AU" sz="2800" dirty="0" smtClean="0">
              <a:latin typeface="Arial Narrow" panose="020B0606020202030204" pitchFamily="34" charset="0"/>
              <a:ea typeface="Times New Roman" panose="02020603050405020304" pitchFamily="18" charset="0"/>
            </a:endParaRPr>
          </a:p>
          <a:p>
            <a:pPr algn="just">
              <a:spcAft>
                <a:spcPts val="0"/>
              </a:spcAft>
            </a:pPr>
            <a:r>
              <a:rPr lang="en-AU" sz="2800" dirty="0" smtClean="0">
                <a:latin typeface="Arial Narrow" panose="020B0606020202030204" pitchFamily="34" charset="0"/>
                <a:ea typeface="Times New Roman" panose="02020603050405020304" pitchFamily="18" charset="0"/>
              </a:rPr>
              <a:t>Once </a:t>
            </a:r>
            <a:r>
              <a:rPr lang="en-AU" sz="2800" dirty="0">
                <a:latin typeface="Arial Narrow" panose="020B0606020202030204" pitchFamily="34" charset="0"/>
                <a:ea typeface="Times New Roman" panose="02020603050405020304" pitchFamily="18" charset="0"/>
              </a:rPr>
              <a:t>completed and the data is analysed, you will be informed and given a copy of the results.</a:t>
            </a:r>
            <a:endParaRPr lang="en-AU" sz="1800" dirty="0">
              <a:latin typeface="Times New Roman" panose="02020603050405020304" pitchFamily="18" charset="0"/>
              <a:ea typeface="Times New Roman" panose="02020603050405020304" pitchFamily="18" charset="0"/>
            </a:endParaRPr>
          </a:p>
          <a:p>
            <a:endParaRPr lang="en-AU" dirty="0"/>
          </a:p>
        </p:txBody>
      </p:sp>
    </p:spTree>
    <p:extLst>
      <p:ext uri="{BB962C8B-B14F-4D97-AF65-F5344CB8AC3E}">
        <p14:creationId xmlns:p14="http://schemas.microsoft.com/office/powerpoint/2010/main" val="101703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AU" sz="2800" b="1" u="sng" dirty="0" err="1" smtClean="0">
                <a:latin typeface="Arial Narrow" panose="020B0606020202030204" pitchFamily="34" charset="0"/>
                <a:ea typeface="Times New Roman" panose="02020603050405020304" pitchFamily="18" charset="0"/>
              </a:rPr>
              <a:t>Classdojo</a:t>
            </a:r>
            <a:endParaRPr lang="en-AU" sz="2800" b="1" u="sng" dirty="0" smtClean="0">
              <a:latin typeface="Arial Narrow" panose="020B0606020202030204" pitchFamily="34" charset="0"/>
              <a:ea typeface="Times New Roman" panose="02020603050405020304" pitchFamily="18" charset="0"/>
            </a:endParaRPr>
          </a:p>
          <a:p>
            <a:pPr algn="just"/>
            <a:r>
              <a:rPr lang="en-AU" sz="2800" dirty="0" smtClean="0">
                <a:latin typeface="Arial Narrow" panose="020B0606020202030204" pitchFamily="34" charset="0"/>
                <a:ea typeface="Times New Roman" panose="02020603050405020304" pitchFamily="18" charset="0"/>
              </a:rPr>
              <a:t>Messaging between parents and teachers (private and secure). For urgent messages such as absences, please telephone the school.</a:t>
            </a:r>
          </a:p>
          <a:p>
            <a:pPr algn="just"/>
            <a:r>
              <a:rPr lang="en-AU" sz="2800" dirty="0" smtClean="0">
                <a:latin typeface="Arial Narrow" panose="020B0606020202030204" pitchFamily="34" charset="0"/>
                <a:ea typeface="Times New Roman" panose="02020603050405020304" pitchFamily="18" charset="0"/>
              </a:rPr>
              <a:t>Photos on the Class Story board to show what we are doing in class.</a:t>
            </a:r>
          </a:p>
          <a:p>
            <a:pPr marL="0" indent="0" algn="just">
              <a:buNone/>
            </a:pPr>
            <a:r>
              <a:rPr lang="en-AU" sz="2800" dirty="0" smtClean="0">
                <a:latin typeface="Arial Narrow" panose="020B0606020202030204" pitchFamily="34" charset="0"/>
                <a:ea typeface="Times New Roman" panose="02020603050405020304" pitchFamily="18" charset="0"/>
                <a:hlinkClick r:id="rId2"/>
              </a:rPr>
              <a:t>https</a:t>
            </a:r>
            <a:r>
              <a:rPr lang="en-AU" sz="2800" dirty="0">
                <a:latin typeface="Arial Narrow" panose="020B0606020202030204" pitchFamily="34" charset="0"/>
                <a:ea typeface="Times New Roman" panose="02020603050405020304" pitchFamily="18" charset="0"/>
                <a:hlinkClick r:id="rId2"/>
              </a:rPr>
              <a:t>://teach.classdojo.com/#/</a:t>
            </a:r>
            <a:r>
              <a:rPr lang="en-AU" sz="2800" dirty="0" smtClean="0">
                <a:latin typeface="Arial Narrow" panose="020B0606020202030204" pitchFamily="34" charset="0"/>
                <a:ea typeface="Times New Roman" panose="02020603050405020304" pitchFamily="18" charset="0"/>
                <a:hlinkClick r:id="rId2"/>
              </a:rPr>
              <a:t>launchpad</a:t>
            </a:r>
            <a:endParaRPr lang="en-AU" sz="2800" dirty="0" smtClean="0">
              <a:latin typeface="Arial Narrow" panose="020B0606020202030204" pitchFamily="34" charset="0"/>
              <a:ea typeface="Times New Roman" panose="02020603050405020304" pitchFamily="18" charset="0"/>
            </a:endParaRPr>
          </a:p>
          <a:p>
            <a:pPr marL="0" indent="0" algn="just">
              <a:buNone/>
            </a:pPr>
            <a:endParaRPr lang="en-AU" sz="2800" dirty="0" smtClean="0">
              <a:latin typeface="Arial Narrow" panose="020B0606020202030204" pitchFamily="34" charset="0"/>
              <a:ea typeface="Times New Roman" panose="02020603050405020304" pitchFamily="18" charset="0"/>
            </a:endParaRPr>
          </a:p>
          <a:p>
            <a:pPr marL="0" indent="0" algn="just">
              <a:buNone/>
            </a:pPr>
            <a:endParaRPr lang="en-AU" sz="2800" dirty="0" smtClean="0">
              <a:latin typeface="Arial Narrow" panose="020B0606020202030204" pitchFamily="34" charset="0"/>
              <a:ea typeface="Times New Roman" panose="02020603050405020304" pitchFamily="18" charset="0"/>
            </a:endParaRPr>
          </a:p>
          <a:p>
            <a:pPr algn="just"/>
            <a:endParaRPr lang="en-AU" sz="2800" dirty="0">
              <a:latin typeface="Arial Narrow" panose="020B0606020202030204" pitchFamily="34" charset="0"/>
              <a:ea typeface="Times New Roman" panose="02020603050405020304" pitchFamily="18" charset="0"/>
            </a:endParaRPr>
          </a:p>
        </p:txBody>
      </p:sp>
    </p:spTree>
    <p:extLst>
      <p:ext uri="{BB962C8B-B14F-4D97-AF65-F5344CB8AC3E}">
        <p14:creationId xmlns:p14="http://schemas.microsoft.com/office/powerpoint/2010/main" val="3530497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1544" y="1412776"/>
            <a:ext cx="8229600" cy="4997152"/>
          </a:xfrm>
        </p:spPr>
        <p:txBody>
          <a:bodyPr>
            <a:normAutofit fontScale="40000" lnSpcReduction="20000"/>
          </a:bodyPr>
          <a:lstStyle/>
          <a:p>
            <a:pPr marL="0" indent="0" hangingPunct="0">
              <a:buNone/>
            </a:pPr>
            <a:r>
              <a:rPr lang="en-AU" sz="5000" b="1" u="sng" dirty="0">
                <a:latin typeface="Arial Narrow" pitchFamily="34" charset="0"/>
              </a:rPr>
              <a:t>Birthday Cakes</a:t>
            </a:r>
            <a:endParaRPr lang="en-AU" sz="5000" dirty="0">
              <a:latin typeface="Arial Narrow" pitchFamily="34" charset="0"/>
            </a:endParaRPr>
          </a:p>
          <a:p>
            <a:pPr hangingPunct="0"/>
            <a:r>
              <a:rPr lang="en-AU" sz="4500" dirty="0">
                <a:latin typeface="Arial Narrow" pitchFamily="34" charset="0"/>
              </a:rPr>
              <a:t>If you wish to send a birthday cake to celebrate your child’s birthday please ensure it is kept simple with no nuts and minimal icing. Individual cakes or muffins are best. </a:t>
            </a:r>
          </a:p>
          <a:p>
            <a:pPr hangingPunct="0"/>
            <a:r>
              <a:rPr lang="en-AU" sz="4500" dirty="0">
                <a:latin typeface="Arial Narrow" pitchFamily="34" charset="0"/>
              </a:rPr>
              <a:t>Burrendah Primary School has a Healthy Food Policy which excludes lollies and chocolates.</a:t>
            </a:r>
            <a:r>
              <a:rPr lang="en-AU" sz="4500" dirty="0">
                <a:latin typeface="Arial Narrow" pitchFamily="34" charset="0"/>
              </a:rPr>
              <a:t> </a:t>
            </a:r>
            <a:r>
              <a:rPr lang="en-AU" sz="4500" dirty="0">
                <a:latin typeface="Arial Narrow" pitchFamily="34" charset="0"/>
              </a:rPr>
              <a:t>Lolly bags cannot be distributed by class teachers</a:t>
            </a:r>
            <a:r>
              <a:rPr lang="en-AU" sz="3800" dirty="0">
                <a:latin typeface="Arial Narrow" pitchFamily="34" charset="0"/>
              </a:rPr>
              <a:t> </a:t>
            </a:r>
          </a:p>
          <a:p>
            <a:pPr marL="0" indent="0" hangingPunct="0">
              <a:buNone/>
            </a:pPr>
            <a:endParaRPr lang="en-AU" b="1" u="sng" dirty="0" smtClean="0">
              <a:latin typeface="Arial Narrow" pitchFamily="34" charset="0"/>
            </a:endParaRPr>
          </a:p>
          <a:p>
            <a:pPr marL="0" indent="0" hangingPunct="0">
              <a:buNone/>
            </a:pPr>
            <a:endParaRPr lang="en-AU" b="1" u="sng" dirty="0" smtClean="0">
              <a:latin typeface="Arial Narrow" pitchFamily="34" charset="0"/>
            </a:endParaRPr>
          </a:p>
          <a:p>
            <a:pPr marL="0" indent="0" hangingPunct="0">
              <a:buNone/>
            </a:pPr>
            <a:r>
              <a:rPr lang="en-AU" sz="5000" b="1" u="sng" dirty="0">
                <a:latin typeface="Arial Narrow" pitchFamily="34" charset="0"/>
              </a:rPr>
              <a:t>School Communication</a:t>
            </a:r>
            <a:endParaRPr lang="en-AU" sz="5000" dirty="0">
              <a:latin typeface="Arial Narrow" pitchFamily="34" charset="0"/>
            </a:endParaRPr>
          </a:p>
          <a:p>
            <a:pPr hangingPunct="0"/>
            <a:r>
              <a:rPr lang="en-AU" sz="4500" dirty="0">
                <a:latin typeface="Arial Narrow" pitchFamily="34" charset="0"/>
              </a:rPr>
              <a:t>A newsletter will be emailed to parents each Thursday fortnight in </a:t>
            </a:r>
            <a:r>
              <a:rPr lang="en-AU" sz="4500" dirty="0">
                <a:latin typeface="Arial Narrow" pitchFamily="34" charset="0"/>
              </a:rPr>
              <a:t>W</a:t>
            </a:r>
            <a:r>
              <a:rPr lang="en-AU" sz="4500" dirty="0">
                <a:latin typeface="Arial Narrow" pitchFamily="34" charset="0"/>
              </a:rPr>
              <a:t>eeks 2, 4, 6, 8 and 10. </a:t>
            </a:r>
          </a:p>
          <a:p>
            <a:pPr hangingPunct="0"/>
            <a:r>
              <a:rPr lang="en-AU" sz="4500" dirty="0">
                <a:latin typeface="Arial Narrow" pitchFamily="34" charset="0"/>
              </a:rPr>
              <a:t>Newsletters and the website are the two main ways the school communicates with parents</a:t>
            </a:r>
            <a:r>
              <a:rPr lang="en-AU" sz="4500" dirty="0">
                <a:latin typeface="Arial Narrow" pitchFamily="34" charset="0"/>
              </a:rPr>
              <a:t>. </a:t>
            </a:r>
            <a:r>
              <a:rPr lang="en-AU" sz="4500" dirty="0">
                <a:latin typeface="Arial Narrow" pitchFamily="34" charset="0"/>
                <a:hlinkClick r:id="rId2"/>
              </a:rPr>
              <a:t>http://</a:t>
            </a:r>
            <a:r>
              <a:rPr lang="en-AU" sz="4500" dirty="0">
                <a:latin typeface="Arial Narrow" pitchFamily="34" charset="0"/>
                <a:hlinkClick r:id="rId2"/>
              </a:rPr>
              <a:t>www.burrendahps.wa.edu.au/</a:t>
            </a:r>
            <a:endParaRPr lang="en-AU" sz="4500" dirty="0">
              <a:latin typeface="Arial Narrow" pitchFamily="34" charset="0"/>
            </a:endParaRPr>
          </a:p>
          <a:p>
            <a:pPr hangingPunct="0"/>
            <a:r>
              <a:rPr lang="en-AU" sz="4500" dirty="0">
                <a:latin typeface="Arial Narrow" pitchFamily="34" charset="0"/>
              </a:rPr>
              <a:t>SMS messages will also be sent to alert parents of urgent matters or coming events.</a:t>
            </a:r>
          </a:p>
          <a:p>
            <a:pPr hangingPunct="0"/>
            <a:r>
              <a:rPr lang="en-AU" sz="4500" dirty="0">
                <a:latin typeface="Arial Narrow" pitchFamily="34" charset="0"/>
              </a:rPr>
              <a:t>Mobile phone numbers, work contact numbers and email addresses must be kept up to date so we can communicate effectively and also make contact in an emergency. </a:t>
            </a:r>
          </a:p>
          <a:p>
            <a:pPr hangingPunct="0"/>
            <a:r>
              <a:rPr lang="en-AU" sz="4500" dirty="0" smtClean="0">
                <a:latin typeface="Arial Narrow" pitchFamily="34" charset="0"/>
              </a:rPr>
              <a:t>Please refer to the calendar section of the website for important events and permission notes.</a:t>
            </a:r>
            <a:endParaRPr lang="en-AU" dirty="0" smtClean="0">
              <a:latin typeface="Arial Narrow" pitchFamily="34" charset="0"/>
            </a:endParaRPr>
          </a:p>
          <a:p>
            <a:pPr marL="0" indent="0" hangingPunct="0">
              <a:buNone/>
            </a:pPr>
            <a:endParaRPr lang="en-AU" dirty="0" smtClean="0">
              <a:latin typeface="Arial Narrow" pitchFamily="34" charset="0"/>
            </a:endParaRPr>
          </a:p>
          <a:p>
            <a:pPr marL="0" indent="0" hangingPunct="0">
              <a:buNone/>
            </a:pPr>
            <a:endParaRPr lang="en-AU" dirty="0" smtClean="0">
              <a:latin typeface="Arial Narrow" pitchFamily="34" charset="0"/>
            </a:endParaRPr>
          </a:p>
          <a:p>
            <a:pPr marL="0" indent="0" hangingPunct="0">
              <a:buNone/>
            </a:pPr>
            <a:endParaRPr lang="en-AU" dirty="0" smtClean="0">
              <a:latin typeface="Arial Narrow" pitchFamily="34" charset="0"/>
            </a:endParaRPr>
          </a:p>
          <a:p>
            <a:endParaRPr lang="en-AU" dirty="0"/>
          </a:p>
        </p:txBody>
      </p:sp>
    </p:spTree>
    <p:extLst>
      <p:ext uri="{BB962C8B-B14F-4D97-AF65-F5344CB8AC3E}">
        <p14:creationId xmlns:p14="http://schemas.microsoft.com/office/powerpoint/2010/main" val="1960732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1544" y="1196752"/>
            <a:ext cx="8229600" cy="4677152"/>
          </a:xfrm>
        </p:spPr>
        <p:txBody>
          <a:bodyPr>
            <a:normAutofit fontScale="92500" lnSpcReduction="20000"/>
          </a:bodyPr>
          <a:lstStyle/>
          <a:p>
            <a:pPr marL="0" indent="0" hangingPunct="0">
              <a:buNone/>
            </a:pPr>
            <a:r>
              <a:rPr lang="en-AU" sz="2200" b="1" u="sng" dirty="0">
                <a:latin typeface="Arial Narrow" pitchFamily="34" charset="0"/>
              </a:rPr>
              <a:t>Assemblies</a:t>
            </a:r>
            <a:endParaRPr lang="en-AU" sz="2200" dirty="0">
              <a:latin typeface="Arial Narrow" pitchFamily="34" charset="0"/>
            </a:endParaRPr>
          </a:p>
          <a:p>
            <a:pPr hangingPunct="0"/>
            <a:r>
              <a:rPr lang="en-AU" sz="2300" dirty="0" smtClean="0">
                <a:latin typeface="Arial Narrow" pitchFamily="34" charset="0"/>
              </a:rPr>
              <a:t>Two types, alternating Fridays: Community (parents can attend) and Faction (students only).</a:t>
            </a:r>
          </a:p>
          <a:p>
            <a:pPr marL="0" indent="0" hangingPunct="0">
              <a:buNone/>
            </a:pPr>
            <a:endParaRPr lang="en-AU" sz="2300" dirty="0" smtClean="0">
              <a:latin typeface="Arial Narrow" pitchFamily="34" charset="0"/>
            </a:endParaRPr>
          </a:p>
          <a:p>
            <a:pPr hangingPunct="0"/>
            <a:r>
              <a:rPr lang="en-AU" sz="2300" dirty="0" smtClean="0">
                <a:latin typeface="Arial Narrow" pitchFamily="34" charset="0"/>
              </a:rPr>
              <a:t>Faction colour shirts can be worn at Faction Assemblies.</a:t>
            </a:r>
          </a:p>
          <a:p>
            <a:pPr marL="0" indent="0" hangingPunct="0">
              <a:buNone/>
            </a:pPr>
            <a:endParaRPr lang="en-AU" sz="2300" dirty="0">
              <a:latin typeface="Arial Narrow" pitchFamily="34" charset="0"/>
            </a:endParaRPr>
          </a:p>
          <a:p>
            <a:pPr marL="0" indent="0" hangingPunct="0">
              <a:buNone/>
            </a:pPr>
            <a:endParaRPr lang="en-AU" sz="1200" dirty="0">
              <a:latin typeface="Arial Narrow" pitchFamily="34" charset="0"/>
            </a:endParaRPr>
          </a:p>
          <a:p>
            <a:pPr hangingPunct="0"/>
            <a:r>
              <a:rPr lang="en-AU" sz="2300" dirty="0">
                <a:latin typeface="Arial Narrow" pitchFamily="34" charset="0"/>
              </a:rPr>
              <a:t>Dates will be announced  in the </a:t>
            </a:r>
            <a:r>
              <a:rPr lang="en-AU" sz="2300" dirty="0" smtClean="0">
                <a:latin typeface="Arial Narrow" pitchFamily="34" charset="0"/>
              </a:rPr>
              <a:t>newsletter. First community assembly 15</a:t>
            </a:r>
            <a:r>
              <a:rPr lang="en-AU" sz="2300" baseline="30000" dirty="0" smtClean="0">
                <a:latin typeface="Arial Narrow" pitchFamily="34" charset="0"/>
              </a:rPr>
              <a:t>th</a:t>
            </a:r>
            <a:r>
              <a:rPr lang="en-AU" sz="2300" dirty="0" smtClean="0">
                <a:latin typeface="Arial Narrow" pitchFamily="34" charset="0"/>
              </a:rPr>
              <a:t> February.</a:t>
            </a:r>
            <a:endParaRPr lang="en-AU" sz="2300" dirty="0">
              <a:latin typeface="Arial Narrow" pitchFamily="34" charset="0"/>
            </a:endParaRPr>
          </a:p>
          <a:p>
            <a:pPr marL="0" indent="0" hangingPunct="0">
              <a:buNone/>
            </a:pPr>
            <a:endParaRPr lang="en-AU" sz="1200" dirty="0">
              <a:latin typeface="Arial Narrow" pitchFamily="34" charset="0"/>
            </a:endParaRPr>
          </a:p>
          <a:p>
            <a:pPr marL="0" indent="0" hangingPunct="0">
              <a:buNone/>
            </a:pPr>
            <a:endParaRPr lang="en-AU" sz="1200" dirty="0">
              <a:latin typeface="Arial Narrow" pitchFamily="34" charset="0"/>
            </a:endParaRPr>
          </a:p>
          <a:p>
            <a:pPr hangingPunct="0"/>
            <a:r>
              <a:rPr lang="en-AU" sz="2300" dirty="0">
                <a:latin typeface="Arial Narrow" pitchFamily="34" charset="0"/>
              </a:rPr>
              <a:t>If your child is receiving a merit certificate you will be contacted so you can share this special event with them.</a:t>
            </a:r>
          </a:p>
          <a:p>
            <a:pPr marL="0" indent="0" hangingPunct="0">
              <a:buNone/>
            </a:pPr>
            <a:endParaRPr lang="en-AU" sz="1100" dirty="0">
              <a:latin typeface="Arial Narrow" pitchFamily="34" charset="0"/>
            </a:endParaRPr>
          </a:p>
          <a:p>
            <a:pPr hangingPunct="0"/>
            <a:r>
              <a:rPr lang="en-AU" sz="2300" dirty="0">
                <a:latin typeface="Arial Narrow" pitchFamily="34" charset="0"/>
              </a:rPr>
              <a:t>A special morning tea in the hall is provided by the organising classes</a:t>
            </a:r>
            <a:r>
              <a:rPr lang="en-AU" sz="2300" dirty="0" smtClean="0">
                <a:latin typeface="Arial Narrow" pitchFamily="34" charset="0"/>
              </a:rPr>
              <a:t>.</a:t>
            </a:r>
          </a:p>
          <a:p>
            <a:pPr marL="0" indent="0" hangingPunct="0">
              <a:buNone/>
            </a:pPr>
            <a:endParaRPr lang="en-AU" sz="2300" dirty="0" smtClean="0">
              <a:latin typeface="Arial Narrow" pitchFamily="34" charset="0"/>
            </a:endParaRPr>
          </a:p>
          <a:p>
            <a:pPr hangingPunct="0"/>
            <a:r>
              <a:rPr lang="en-AU" sz="2300" dirty="0">
                <a:latin typeface="Arial Narrow" pitchFamily="34" charset="0"/>
              </a:rPr>
              <a:t>Room 16A and Room 16B class assembly is Friday Week 4, Term 4.</a:t>
            </a:r>
            <a:endParaRPr lang="en-AU" sz="2300" dirty="0">
              <a:latin typeface="Arial Narrow" pitchFamily="34" charset="0"/>
            </a:endParaRPr>
          </a:p>
          <a:p>
            <a:pPr marL="0" indent="0" hangingPunct="0">
              <a:buNone/>
            </a:pPr>
            <a:endParaRPr lang="en-AU" sz="2300" dirty="0">
              <a:latin typeface="Arial Narrow" pitchFamily="34" charset="0"/>
            </a:endParaRPr>
          </a:p>
        </p:txBody>
      </p:sp>
    </p:spTree>
    <p:extLst>
      <p:ext uri="{BB962C8B-B14F-4D97-AF65-F5344CB8AC3E}">
        <p14:creationId xmlns:p14="http://schemas.microsoft.com/office/powerpoint/2010/main" val="4725170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1057</Words>
  <Application>Microsoft Office PowerPoint</Application>
  <PresentationFormat>Widescreen</PresentationFormat>
  <Paragraphs>102</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Narrow</vt:lpstr>
      <vt:lpstr>Calibri</vt:lpstr>
      <vt:lpstr>Constantia</vt:lpstr>
      <vt:lpstr>Times New Roman</vt:lpstr>
      <vt:lpstr>Wingdings 2</vt:lpstr>
      <vt:lpstr>Flow</vt:lpstr>
      <vt:lpstr>Parent Teacher Meeting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Education Western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Teacher Meeting 2019</dc:title>
  <dc:creator>SUTHERLAND Chelsea [Burrendah Primary School]</dc:creator>
  <cp:lastModifiedBy>SUTHERLAND Chelsea [Burrendah Primary School]</cp:lastModifiedBy>
  <cp:revision>16</cp:revision>
  <dcterms:created xsi:type="dcterms:W3CDTF">2019-02-07T01:15:33Z</dcterms:created>
  <dcterms:modified xsi:type="dcterms:W3CDTF">2019-02-07T03:25:32Z</dcterms:modified>
</cp:coreProperties>
</file>