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5"/>
  </p:handoutMasterIdLst>
  <p:sldIdLst>
    <p:sldId id="256" r:id="rId2"/>
    <p:sldId id="265" r:id="rId3"/>
    <p:sldId id="257" r:id="rId4"/>
    <p:sldId id="264" r:id="rId5"/>
    <p:sldId id="267" r:id="rId6"/>
    <p:sldId id="268" r:id="rId7"/>
    <p:sldId id="262" r:id="rId8"/>
    <p:sldId id="263" r:id="rId9"/>
    <p:sldId id="258" r:id="rId10"/>
    <p:sldId id="259" r:id="rId11"/>
    <p:sldId id="260" r:id="rId12"/>
    <p:sldId id="261" r:id="rId13"/>
    <p:sldId id="266" r:id="rId1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1" d="100"/>
          <a:sy n="111"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E9C8904F-BF34-44CA-9BA9-6578E85521EB}" type="datetimeFigureOut">
              <a:rPr lang="en-AU" smtClean="0"/>
              <a:t>7/2/19</a:t>
            </a:fld>
            <a:endParaRPr lang="en-AU"/>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0CFC8814-6543-473E-8C1B-BE740E9A8BB9}" type="slidenum">
              <a:rPr lang="en-AU" smtClean="0"/>
              <a:t>‹#›</a:t>
            </a:fld>
            <a:endParaRPr lang="en-AU"/>
          </a:p>
        </p:txBody>
      </p:sp>
    </p:spTree>
    <p:extLst>
      <p:ext uri="{BB962C8B-B14F-4D97-AF65-F5344CB8AC3E}">
        <p14:creationId xmlns:p14="http://schemas.microsoft.com/office/powerpoint/2010/main" val="3322938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eborah.Carey@education.wa.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google.com.au/url?sa=i&amp;rct=j&amp;q=&amp;esrc=s&amp;source=images&amp;cd=&amp;cad=rja&amp;uact=8&amp;ved=2ahUKEwj7gPWaiITZAhVBnJQKHd_wANAQjRx6BAgAEAY&amp;url=https://www.kidspot.com.au/kitchen/galleries/lunch-box-ideas&amp;psig=AOvVaw0_U_ZLDXICLeeM_diEtQcL&amp;ust=1517552003832375" TargetMode="External"/><Relationship Id="rId7" Type="http://schemas.openxmlformats.org/officeDocument/2006/relationships/hyperlink" Target="http://www.google.com.au/url?sa=i&amp;rct=j&amp;q=&amp;esrc=s&amp;source=images&amp;cd=&amp;cad=rja&amp;uact=8&amp;ved=2ahUKEwjY3d3fh4TZAhUKG5QKHea2AX4QjRx6BAgAEAY&amp;url=http://www.kidspot.com.au/school/stuff-for-school/school-galleries/lunch-box-reviews-which-lunch-box-is-right-for-your-child/image-gallery/3e843592ef889c884e69a18e36e58325&amp;psig=AOvVaw01eJA0zkLIDvbh0dylEdIF&amp;ust=1517551929807650"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google.com.au/imgres?imgurl=http://healthy-kids.com.au/wp-content/uploads/2013/12/Salad-Snack-e1392761371925-300x222.jpg&amp;imgrefurl=http://www.fosternow.com.au/school-snack-ideas/&amp;docid=xCoSjsF62zDN7M&amp;tbnid=YslIEcB1R3Ws2M:&amp;vet=10ahUKEwjuyr_yhoTZAhVCI5QKHXazCVoQMwh0KC0wLQ..i&amp;w=300&amp;h=222&amp;bih=929&amp;biw=1280&amp;q=snack%20ideas%20for%20school%20recess&amp;ved=0ahUKEwjuyr_yhoTZAhVCI5QKHXazCVoQMwh0KC0wLQ&amp;iact=mrc&amp;uact=8"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Welcome to Kindy</a:t>
            </a:r>
          </a:p>
        </p:txBody>
      </p:sp>
      <p:sp>
        <p:nvSpPr>
          <p:cNvPr id="3" name="Subtitle 2"/>
          <p:cNvSpPr>
            <a:spLocks noGrp="1"/>
          </p:cNvSpPr>
          <p:nvPr>
            <p:ph type="subTitle" idx="1"/>
          </p:nvPr>
        </p:nvSpPr>
        <p:spPr/>
        <p:txBody>
          <a:bodyPr/>
          <a:lstStyle/>
          <a:p>
            <a:r>
              <a:rPr lang="en-AU" dirty="0"/>
              <a:t>Room 13</a:t>
            </a:r>
          </a:p>
        </p:txBody>
      </p:sp>
    </p:spTree>
    <p:extLst>
      <p:ext uri="{BB962C8B-B14F-4D97-AF65-F5344CB8AC3E}">
        <p14:creationId xmlns:p14="http://schemas.microsoft.com/office/powerpoint/2010/main" val="4073159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Hats</a:t>
            </a:r>
          </a:p>
        </p:txBody>
      </p:sp>
      <p:sp>
        <p:nvSpPr>
          <p:cNvPr id="3" name="Content Placeholder 2"/>
          <p:cNvSpPr>
            <a:spLocks noGrp="1"/>
          </p:cNvSpPr>
          <p:nvPr>
            <p:ph idx="1"/>
          </p:nvPr>
        </p:nvSpPr>
        <p:spPr/>
        <p:txBody>
          <a:bodyPr/>
          <a:lstStyle/>
          <a:p>
            <a:pPr marL="0" indent="0">
              <a:buNone/>
            </a:pPr>
            <a:endParaRPr lang="en-AU" dirty="0"/>
          </a:p>
          <a:p>
            <a:r>
              <a:rPr lang="en-AU" sz="3200" dirty="0"/>
              <a:t>There is a NO HAT NO PLAY policy throughout the whole school so please ensure that children bring their school hats everyday</a:t>
            </a:r>
          </a:p>
        </p:txBody>
      </p:sp>
    </p:spTree>
    <p:extLst>
      <p:ext uri="{BB962C8B-B14F-4D97-AF65-F5344CB8AC3E}">
        <p14:creationId xmlns:p14="http://schemas.microsoft.com/office/powerpoint/2010/main" val="372076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Change of Clothes</a:t>
            </a:r>
          </a:p>
        </p:txBody>
      </p:sp>
      <p:sp>
        <p:nvSpPr>
          <p:cNvPr id="3" name="Content Placeholder 2"/>
          <p:cNvSpPr>
            <a:spLocks noGrp="1"/>
          </p:cNvSpPr>
          <p:nvPr>
            <p:ph idx="1"/>
          </p:nvPr>
        </p:nvSpPr>
        <p:spPr/>
        <p:txBody>
          <a:bodyPr/>
          <a:lstStyle/>
          <a:p>
            <a:r>
              <a:rPr lang="en-AU" sz="2400" dirty="0"/>
              <a:t>A change of clothes is essential for the occasional toileting accident and/or messy play or accidents. </a:t>
            </a:r>
          </a:p>
          <a:p>
            <a:r>
              <a:rPr lang="en-AU" sz="2400" dirty="0"/>
              <a:t>Please ensure that this clothing remains seasonally appropriate and please </a:t>
            </a:r>
            <a:r>
              <a:rPr lang="en-AU" sz="2400" u="sng" dirty="0"/>
              <a:t>label all clothing clearly</a:t>
            </a:r>
            <a:r>
              <a:rPr lang="en-AU" sz="2400" dirty="0"/>
              <a:t>.</a:t>
            </a:r>
          </a:p>
          <a:p>
            <a:pPr marL="0" indent="0">
              <a:buNone/>
            </a:pPr>
            <a:r>
              <a:rPr lang="en-AU" dirty="0"/>
              <a:t> </a:t>
            </a:r>
          </a:p>
          <a:p>
            <a:endParaRPr lang="en-AU" dirty="0"/>
          </a:p>
        </p:txBody>
      </p:sp>
    </p:spTree>
    <p:extLst>
      <p:ext uri="{BB962C8B-B14F-4D97-AF65-F5344CB8AC3E}">
        <p14:creationId xmlns:p14="http://schemas.microsoft.com/office/powerpoint/2010/main" val="276812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Collecting Children</a:t>
            </a:r>
          </a:p>
        </p:txBody>
      </p:sp>
      <p:sp>
        <p:nvSpPr>
          <p:cNvPr id="3" name="Content Placeholder 2"/>
          <p:cNvSpPr>
            <a:spLocks noGrp="1"/>
          </p:cNvSpPr>
          <p:nvPr>
            <p:ph idx="1"/>
          </p:nvPr>
        </p:nvSpPr>
        <p:spPr/>
        <p:txBody>
          <a:bodyPr/>
          <a:lstStyle/>
          <a:p>
            <a:r>
              <a:rPr lang="en-AU" sz="2400" dirty="0"/>
              <a:t>Children should to be dropped off and collected from Kindy by an adult. </a:t>
            </a:r>
          </a:p>
          <a:p>
            <a:r>
              <a:rPr lang="en-AU" sz="2400" dirty="0"/>
              <a:t> If you need to make alternative arrangements please let one of the teachers know.  </a:t>
            </a:r>
          </a:p>
          <a:p>
            <a:r>
              <a:rPr lang="en-AU" sz="2400" dirty="0"/>
              <a:t>High school children are able to pick up your Kindy child. </a:t>
            </a:r>
          </a:p>
          <a:p>
            <a:endParaRPr lang="en-AU" dirty="0"/>
          </a:p>
        </p:txBody>
      </p:sp>
    </p:spTree>
    <p:extLst>
      <p:ext uri="{BB962C8B-B14F-4D97-AF65-F5344CB8AC3E}">
        <p14:creationId xmlns:p14="http://schemas.microsoft.com/office/powerpoint/2010/main" val="391182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Thank you</a:t>
            </a:r>
          </a:p>
        </p:txBody>
      </p:sp>
      <p:sp>
        <p:nvSpPr>
          <p:cNvPr id="3" name="Content Placeholder 2"/>
          <p:cNvSpPr>
            <a:spLocks noGrp="1"/>
          </p:cNvSpPr>
          <p:nvPr>
            <p:ph idx="1"/>
          </p:nvPr>
        </p:nvSpPr>
        <p:spPr/>
        <p:txBody>
          <a:bodyPr/>
          <a:lstStyle/>
          <a:p>
            <a:r>
              <a:rPr lang="en-AU" dirty="0"/>
              <a:t> </a:t>
            </a:r>
            <a:r>
              <a:rPr lang="en-AU" dirty="0">
                <a:hlinkClick r:id="rId2"/>
              </a:rPr>
              <a:t>Deborah.Carey@education.wa.edu.au</a:t>
            </a:r>
            <a:endParaRPr lang="en-AU" dirty="0"/>
          </a:p>
          <a:p>
            <a:endParaRPr lang="en-AU" dirty="0"/>
          </a:p>
          <a:p>
            <a:r>
              <a:rPr lang="en-AU" dirty="0"/>
              <a:t>Please come and chat with me any time during drop off and pick up.</a:t>
            </a:r>
          </a:p>
        </p:txBody>
      </p:sp>
    </p:spTree>
    <p:extLst>
      <p:ext uri="{BB962C8B-B14F-4D97-AF65-F5344CB8AC3E}">
        <p14:creationId xmlns:p14="http://schemas.microsoft.com/office/powerpoint/2010/main" val="266871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Attendence</a:t>
            </a:r>
            <a:endParaRPr lang="en-AU" dirty="0"/>
          </a:p>
        </p:txBody>
      </p:sp>
      <p:sp>
        <p:nvSpPr>
          <p:cNvPr id="3" name="Content Placeholder 2"/>
          <p:cNvSpPr>
            <a:spLocks noGrp="1"/>
          </p:cNvSpPr>
          <p:nvPr>
            <p:ph idx="1"/>
          </p:nvPr>
        </p:nvSpPr>
        <p:spPr/>
        <p:txBody>
          <a:bodyPr/>
          <a:lstStyle/>
          <a:p>
            <a:r>
              <a:rPr lang="en-AU" sz="2400" dirty="0"/>
              <a:t>Monday-Thursday and </a:t>
            </a:r>
            <a:r>
              <a:rPr lang="en-AU" sz="2400" b="1" dirty="0">
                <a:solidFill>
                  <a:srgbClr val="FF0000"/>
                </a:solidFill>
              </a:rPr>
              <a:t>odd</a:t>
            </a:r>
            <a:r>
              <a:rPr lang="en-AU" sz="2400" dirty="0"/>
              <a:t> week Wednesdays (Weeks 1,3,5,7,9)</a:t>
            </a:r>
          </a:p>
          <a:p>
            <a:r>
              <a:rPr lang="en-AU" sz="2400" dirty="0"/>
              <a:t>Tuesday-Friday and </a:t>
            </a:r>
            <a:r>
              <a:rPr lang="en-AU" sz="2400" b="1" dirty="0">
                <a:solidFill>
                  <a:srgbClr val="FF0000"/>
                </a:solidFill>
              </a:rPr>
              <a:t>even</a:t>
            </a:r>
            <a:r>
              <a:rPr lang="en-AU" sz="2400" dirty="0"/>
              <a:t> week Wednesdays (Weeks 2,4,6,8,10)</a:t>
            </a:r>
          </a:p>
          <a:p>
            <a:endParaRPr lang="en-AU" dirty="0"/>
          </a:p>
          <a:p>
            <a:r>
              <a:rPr lang="en-AU" sz="2400" dirty="0"/>
              <a:t>If you know your child is going to be away you can email me, email or call the office or let one of the teachers know.</a:t>
            </a:r>
          </a:p>
        </p:txBody>
      </p:sp>
    </p:spTree>
    <p:extLst>
      <p:ext uri="{BB962C8B-B14F-4D97-AF65-F5344CB8AC3E}">
        <p14:creationId xmlns:p14="http://schemas.microsoft.com/office/powerpoint/2010/main" val="359367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Morning Routine</a:t>
            </a:r>
          </a:p>
        </p:txBody>
      </p:sp>
      <p:sp>
        <p:nvSpPr>
          <p:cNvPr id="3" name="Content Placeholder 2"/>
          <p:cNvSpPr>
            <a:spLocks noGrp="1"/>
          </p:cNvSpPr>
          <p:nvPr>
            <p:ph idx="1"/>
          </p:nvPr>
        </p:nvSpPr>
        <p:spPr/>
        <p:txBody>
          <a:bodyPr/>
          <a:lstStyle/>
          <a:p>
            <a:pPr marL="0" indent="0">
              <a:buNone/>
            </a:pPr>
            <a:endParaRPr lang="en-AU" dirty="0"/>
          </a:p>
          <a:p>
            <a:r>
              <a:rPr lang="en-AU" sz="2400" dirty="0"/>
              <a:t>Our doors open at 8:30am every morning to encourage you to enjoy a book or puzzle with your child at the beginning of their day.  </a:t>
            </a:r>
          </a:p>
          <a:p>
            <a:r>
              <a:rPr lang="en-AU" sz="2400" dirty="0"/>
              <a:t>Your child may also like to take you for a walk around the classroom and this will give you opportunities to share and celebrate your child’s learning. </a:t>
            </a:r>
          </a:p>
          <a:p>
            <a:r>
              <a:rPr lang="en-AU" sz="2400"/>
              <a:t>At 8:50am </a:t>
            </a:r>
            <a:r>
              <a:rPr lang="en-AU" sz="2400" dirty="0"/>
              <a:t>the bells will ring to signal the commencement of our mat session.</a:t>
            </a:r>
          </a:p>
          <a:p>
            <a:endParaRPr lang="en-AU" dirty="0"/>
          </a:p>
        </p:txBody>
      </p:sp>
    </p:spTree>
    <p:extLst>
      <p:ext uri="{BB962C8B-B14F-4D97-AF65-F5344CB8AC3E}">
        <p14:creationId xmlns:p14="http://schemas.microsoft.com/office/powerpoint/2010/main" val="306726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4792530"/>
              </p:ext>
            </p:extLst>
          </p:nvPr>
        </p:nvGraphicFramePr>
        <p:xfrm>
          <a:off x="1853738" y="257692"/>
          <a:ext cx="6367549" cy="5966273"/>
        </p:xfrm>
        <a:graphic>
          <a:graphicData uri="http://schemas.openxmlformats.org/drawingml/2006/table">
            <a:tbl>
              <a:tblPr firstRow="1" firstCol="1" bandRow="1" bandCol="1">
                <a:tableStyleId>{5C22544A-7EE6-4342-B048-85BDC9FD1C3A}</a:tableStyleId>
              </a:tblPr>
              <a:tblGrid>
                <a:gridCol w="1477475">
                  <a:extLst>
                    <a:ext uri="{9D8B030D-6E8A-4147-A177-3AD203B41FA5}">
                      <a16:colId xmlns:a16="http://schemas.microsoft.com/office/drawing/2014/main" val="125384959"/>
                    </a:ext>
                  </a:extLst>
                </a:gridCol>
                <a:gridCol w="4890074">
                  <a:extLst>
                    <a:ext uri="{9D8B030D-6E8A-4147-A177-3AD203B41FA5}">
                      <a16:colId xmlns:a16="http://schemas.microsoft.com/office/drawing/2014/main" val="2321374153"/>
                    </a:ext>
                  </a:extLst>
                </a:gridCol>
              </a:tblGrid>
              <a:tr h="213829">
                <a:tc>
                  <a:txBody>
                    <a:bodyPr/>
                    <a:lstStyle/>
                    <a:p>
                      <a:pPr>
                        <a:lnSpc>
                          <a:spcPct val="115000"/>
                        </a:lnSpc>
                        <a:spcAft>
                          <a:spcPts val="0"/>
                        </a:spcAft>
                      </a:pPr>
                      <a:r>
                        <a:rPr lang="en-AU" sz="900">
                          <a:effectLst/>
                        </a:rPr>
                        <a:t>8:30-9:00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Doors open- Puzzles and books</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3614806730"/>
                  </a:ext>
                </a:extLst>
              </a:tr>
              <a:tr h="641486">
                <a:tc>
                  <a:txBody>
                    <a:bodyPr/>
                    <a:lstStyle/>
                    <a:p>
                      <a:pPr>
                        <a:lnSpc>
                          <a:spcPct val="115000"/>
                        </a:lnSpc>
                        <a:spcAft>
                          <a:spcPts val="0"/>
                        </a:spcAft>
                      </a:pPr>
                      <a:r>
                        <a:rPr lang="en-AU" sz="900">
                          <a:effectLst/>
                        </a:rPr>
                        <a:t>9:00-9:10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Bells ring pack away</a:t>
                      </a:r>
                      <a:endParaRPr lang="en-AU" sz="600">
                        <a:effectLst/>
                      </a:endParaRPr>
                    </a:p>
                    <a:p>
                      <a:pPr>
                        <a:lnSpc>
                          <a:spcPct val="115000"/>
                        </a:lnSpc>
                        <a:spcAft>
                          <a:spcPts val="0"/>
                        </a:spcAft>
                      </a:pPr>
                      <a:r>
                        <a:rPr lang="en-AU" sz="900">
                          <a:effectLst/>
                        </a:rPr>
                        <a:t>Greetings/Songs rhymes</a:t>
                      </a:r>
                      <a:endParaRPr lang="en-AU" sz="600">
                        <a:effectLst/>
                      </a:endParaRPr>
                    </a:p>
                    <a:p>
                      <a:pPr>
                        <a:lnSpc>
                          <a:spcPct val="115000"/>
                        </a:lnSpc>
                        <a:spcAft>
                          <a:spcPts val="0"/>
                        </a:spcAft>
                      </a:pPr>
                      <a:r>
                        <a:rPr lang="en-AU" sz="900">
                          <a:effectLst/>
                        </a:rPr>
                        <a:t>Date and weather chart</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1636483153"/>
                  </a:ext>
                </a:extLst>
              </a:tr>
              <a:tr h="427658">
                <a:tc>
                  <a:txBody>
                    <a:bodyPr/>
                    <a:lstStyle/>
                    <a:p>
                      <a:pPr>
                        <a:lnSpc>
                          <a:spcPct val="115000"/>
                        </a:lnSpc>
                        <a:spcAft>
                          <a:spcPts val="0"/>
                        </a:spcAft>
                      </a:pPr>
                      <a:r>
                        <a:rPr lang="en-AU" sz="900">
                          <a:effectLst/>
                        </a:rPr>
                        <a:t>9:10-9:30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Mat Session</a:t>
                      </a:r>
                      <a:endParaRPr lang="en-AU" sz="600">
                        <a:effectLst/>
                      </a:endParaRPr>
                    </a:p>
                    <a:p>
                      <a:pPr>
                        <a:lnSpc>
                          <a:spcPct val="115000"/>
                        </a:lnSpc>
                        <a:spcAft>
                          <a:spcPts val="0"/>
                        </a:spcAft>
                      </a:pPr>
                      <a:r>
                        <a:rPr lang="en-AU" sz="900">
                          <a:effectLst/>
                        </a:rPr>
                        <a:t>Letters and Sounds </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528279206"/>
                  </a:ext>
                </a:extLst>
              </a:tr>
              <a:tr h="427658">
                <a:tc>
                  <a:txBody>
                    <a:bodyPr/>
                    <a:lstStyle/>
                    <a:p>
                      <a:pPr>
                        <a:lnSpc>
                          <a:spcPct val="115000"/>
                        </a:lnSpc>
                        <a:spcAft>
                          <a:spcPts val="0"/>
                        </a:spcAft>
                      </a:pPr>
                      <a:r>
                        <a:rPr lang="en-AU" sz="900">
                          <a:effectLst/>
                        </a:rPr>
                        <a:t>9:30-10:30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Activities/FMS as an activity when possible</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20221857"/>
                  </a:ext>
                </a:extLst>
              </a:tr>
              <a:tr h="420679">
                <a:tc>
                  <a:txBody>
                    <a:bodyPr/>
                    <a:lstStyle/>
                    <a:p>
                      <a:pPr>
                        <a:lnSpc>
                          <a:spcPct val="115000"/>
                        </a:lnSpc>
                        <a:spcAft>
                          <a:spcPts val="0"/>
                        </a:spcAft>
                      </a:pPr>
                      <a:r>
                        <a:rPr lang="en-AU" sz="900">
                          <a:effectLst/>
                        </a:rPr>
                        <a:t>10.30-10:45</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dirty="0">
                          <a:effectLst/>
                        </a:rPr>
                        <a:t>Recess snack</a:t>
                      </a:r>
                      <a:endParaRPr lang="en-AU"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1156769226"/>
                  </a:ext>
                </a:extLst>
              </a:tr>
              <a:tr h="420679">
                <a:tc>
                  <a:txBody>
                    <a:bodyPr/>
                    <a:lstStyle/>
                    <a:p>
                      <a:pPr>
                        <a:lnSpc>
                          <a:spcPct val="115000"/>
                        </a:lnSpc>
                        <a:spcAft>
                          <a:spcPts val="0"/>
                        </a:spcAft>
                      </a:pPr>
                      <a:r>
                        <a:rPr lang="en-AU" sz="900">
                          <a:effectLst/>
                        </a:rPr>
                        <a:t>10:45-11:15</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Outside play</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2222454372"/>
                  </a:ext>
                </a:extLst>
              </a:tr>
              <a:tr h="427658">
                <a:tc>
                  <a:txBody>
                    <a:bodyPr/>
                    <a:lstStyle/>
                    <a:p>
                      <a:pPr>
                        <a:lnSpc>
                          <a:spcPct val="115000"/>
                        </a:lnSpc>
                        <a:spcAft>
                          <a:spcPts val="0"/>
                        </a:spcAft>
                      </a:pPr>
                      <a:r>
                        <a:rPr lang="en-AU" sz="900">
                          <a:effectLst/>
                        </a:rPr>
                        <a:t>11:15-12:00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Revision  </a:t>
                      </a:r>
                      <a:endParaRPr lang="en-AU" sz="600">
                        <a:effectLst/>
                      </a:endParaRPr>
                    </a:p>
                    <a:p>
                      <a:pPr>
                        <a:lnSpc>
                          <a:spcPct val="115000"/>
                        </a:lnSpc>
                        <a:spcAft>
                          <a:spcPts val="0"/>
                        </a:spcAft>
                      </a:pPr>
                      <a:r>
                        <a:rPr lang="en-AU" sz="900">
                          <a:effectLst/>
                        </a:rPr>
                        <a:t>Continue activities</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1098718270"/>
                  </a:ext>
                </a:extLst>
              </a:tr>
              <a:tr h="420679">
                <a:tc>
                  <a:txBody>
                    <a:bodyPr/>
                    <a:lstStyle/>
                    <a:p>
                      <a:pPr>
                        <a:lnSpc>
                          <a:spcPct val="115000"/>
                        </a:lnSpc>
                        <a:spcAft>
                          <a:spcPts val="0"/>
                        </a:spcAft>
                      </a:pPr>
                      <a:r>
                        <a:rPr lang="en-AU" sz="900">
                          <a:effectLst/>
                        </a:rPr>
                        <a:t>12:00:12:20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Crunch and Sip</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710040198"/>
                  </a:ext>
                </a:extLst>
              </a:tr>
              <a:tr h="427658">
                <a:tc>
                  <a:txBody>
                    <a:bodyPr/>
                    <a:lstStyle/>
                    <a:p>
                      <a:pPr>
                        <a:lnSpc>
                          <a:spcPct val="115000"/>
                        </a:lnSpc>
                        <a:spcAft>
                          <a:spcPts val="0"/>
                        </a:spcAft>
                      </a:pPr>
                      <a:r>
                        <a:rPr lang="en-AU" sz="900">
                          <a:effectLst/>
                        </a:rPr>
                        <a:t>12:20: 1:05</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Literacy-Monday/Tuesday</a:t>
                      </a:r>
                      <a:endParaRPr lang="en-AU" sz="600">
                        <a:effectLst/>
                      </a:endParaRPr>
                    </a:p>
                    <a:p>
                      <a:pPr>
                        <a:lnSpc>
                          <a:spcPct val="115000"/>
                        </a:lnSpc>
                        <a:spcAft>
                          <a:spcPts val="0"/>
                        </a:spcAft>
                      </a:pPr>
                      <a:r>
                        <a:rPr lang="en-AU" sz="900">
                          <a:effectLst/>
                        </a:rPr>
                        <a:t>Numeracy groups-Thursday/Friday</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329188313"/>
                  </a:ext>
                </a:extLst>
              </a:tr>
              <a:tr h="213829">
                <a:tc>
                  <a:txBody>
                    <a:bodyPr/>
                    <a:lstStyle/>
                    <a:p>
                      <a:pPr>
                        <a:lnSpc>
                          <a:spcPct val="115000"/>
                        </a:lnSpc>
                        <a:spcAft>
                          <a:spcPts val="0"/>
                        </a:spcAft>
                      </a:pPr>
                      <a:r>
                        <a:rPr lang="en-AU" sz="900">
                          <a:effectLst/>
                        </a:rPr>
                        <a:t>1:05-1:50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Lunch</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1766784007"/>
                  </a:ext>
                </a:extLst>
              </a:tr>
              <a:tr h="427658">
                <a:tc>
                  <a:txBody>
                    <a:bodyPr/>
                    <a:lstStyle/>
                    <a:p>
                      <a:pPr>
                        <a:lnSpc>
                          <a:spcPct val="115000"/>
                        </a:lnSpc>
                        <a:spcAft>
                          <a:spcPts val="0"/>
                        </a:spcAft>
                      </a:pPr>
                      <a:r>
                        <a:rPr lang="en-AU" sz="900">
                          <a:effectLst/>
                        </a:rPr>
                        <a:t> </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Outside play</a:t>
                      </a:r>
                      <a:endParaRPr lang="en-AU" sz="600">
                        <a:effectLst/>
                      </a:endParaRPr>
                    </a:p>
                    <a:p>
                      <a:pPr>
                        <a:lnSpc>
                          <a:spcPct val="115000"/>
                        </a:lnSpc>
                        <a:spcAft>
                          <a:spcPts val="0"/>
                        </a:spcAft>
                      </a:pPr>
                      <a:r>
                        <a:rPr lang="en-AU" sz="900">
                          <a:effectLst/>
                        </a:rPr>
                        <a:t>Pack away</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643041472"/>
                  </a:ext>
                </a:extLst>
              </a:tr>
              <a:tr h="213829">
                <a:tc>
                  <a:txBody>
                    <a:bodyPr/>
                    <a:lstStyle/>
                    <a:p>
                      <a:pPr>
                        <a:lnSpc>
                          <a:spcPct val="115000"/>
                        </a:lnSpc>
                        <a:spcAft>
                          <a:spcPts val="0"/>
                        </a:spcAft>
                      </a:pPr>
                      <a:r>
                        <a:rPr lang="en-AU" sz="900">
                          <a:effectLst/>
                        </a:rPr>
                        <a:t>2:00-2:30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Viewing/Relaxation</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1444616043"/>
                  </a:ext>
                </a:extLst>
              </a:tr>
              <a:tr h="855315">
                <a:tc>
                  <a:txBody>
                    <a:bodyPr/>
                    <a:lstStyle/>
                    <a:p>
                      <a:pPr>
                        <a:lnSpc>
                          <a:spcPct val="115000"/>
                        </a:lnSpc>
                        <a:spcAft>
                          <a:spcPts val="0"/>
                        </a:spcAft>
                      </a:pPr>
                      <a:r>
                        <a:rPr lang="en-AU" sz="900">
                          <a:effectLst/>
                        </a:rPr>
                        <a:t>2:30-2:50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a:effectLst/>
                        </a:rPr>
                        <a:t>Pack bags</a:t>
                      </a:r>
                      <a:endParaRPr lang="en-AU" sz="600">
                        <a:effectLst/>
                      </a:endParaRPr>
                    </a:p>
                    <a:p>
                      <a:pPr>
                        <a:lnSpc>
                          <a:spcPct val="115000"/>
                        </a:lnSpc>
                        <a:spcAft>
                          <a:spcPts val="0"/>
                        </a:spcAft>
                      </a:pPr>
                      <a:r>
                        <a:rPr lang="en-AU" sz="900">
                          <a:effectLst/>
                        </a:rPr>
                        <a:t>Music and movement/News</a:t>
                      </a:r>
                      <a:endParaRPr lang="en-AU" sz="600">
                        <a:effectLst/>
                      </a:endParaRPr>
                    </a:p>
                    <a:p>
                      <a:pPr>
                        <a:lnSpc>
                          <a:spcPct val="115000"/>
                        </a:lnSpc>
                        <a:spcAft>
                          <a:spcPts val="0"/>
                        </a:spcAft>
                      </a:pPr>
                      <a:r>
                        <a:rPr lang="en-AU" sz="900">
                          <a:effectLst/>
                        </a:rPr>
                        <a:t>Smart board/ Review </a:t>
                      </a:r>
                      <a:endParaRPr lang="en-AU" sz="600">
                        <a:effectLst/>
                      </a:endParaRPr>
                    </a:p>
                    <a:p>
                      <a:pPr>
                        <a:lnSpc>
                          <a:spcPct val="115000"/>
                        </a:lnSpc>
                        <a:spcAft>
                          <a:spcPts val="0"/>
                        </a:spcAft>
                      </a:pPr>
                      <a:r>
                        <a:rPr lang="en-AU" sz="900">
                          <a:effectLst/>
                        </a:rPr>
                        <a:t>Library Monday and Tuesday</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664977461"/>
                  </a:ext>
                </a:extLst>
              </a:tr>
              <a:tr h="427658">
                <a:tc>
                  <a:txBody>
                    <a:bodyPr/>
                    <a:lstStyle/>
                    <a:p>
                      <a:pPr>
                        <a:lnSpc>
                          <a:spcPct val="115000"/>
                        </a:lnSpc>
                        <a:spcAft>
                          <a:spcPts val="0"/>
                        </a:spcAft>
                      </a:pPr>
                      <a:r>
                        <a:rPr lang="en-AU" sz="900">
                          <a:effectLst/>
                        </a:rPr>
                        <a:t>2:50-3:00</a:t>
                      </a:r>
                      <a:endParaRPr lang="en-AU" sz="60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tc>
                  <a:txBody>
                    <a:bodyPr/>
                    <a:lstStyle/>
                    <a:p>
                      <a:pPr>
                        <a:lnSpc>
                          <a:spcPct val="115000"/>
                        </a:lnSpc>
                        <a:spcAft>
                          <a:spcPts val="0"/>
                        </a:spcAft>
                      </a:pPr>
                      <a:r>
                        <a:rPr lang="en-AU" sz="900" dirty="0">
                          <a:effectLst/>
                        </a:rPr>
                        <a:t>Pack away, story/game</a:t>
                      </a:r>
                      <a:endParaRPr lang="en-AU" sz="600" dirty="0">
                        <a:effectLst/>
                      </a:endParaRPr>
                    </a:p>
                    <a:p>
                      <a:pPr>
                        <a:lnSpc>
                          <a:spcPct val="115000"/>
                        </a:lnSpc>
                        <a:spcAft>
                          <a:spcPts val="0"/>
                        </a:spcAft>
                      </a:pPr>
                      <a:r>
                        <a:rPr lang="en-AU" sz="900" dirty="0">
                          <a:effectLst/>
                        </a:rPr>
                        <a:t>Home</a:t>
                      </a:r>
                      <a:endParaRPr lang="en-AU"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707" marR="34707" marT="0" marB="0"/>
                </a:tc>
                <a:extLst>
                  <a:ext uri="{0D108BD9-81ED-4DB2-BD59-A6C34878D82A}">
                    <a16:rowId xmlns:a16="http://schemas.microsoft.com/office/drawing/2014/main" val="2341228044"/>
                  </a:ext>
                </a:extLst>
              </a:tr>
            </a:tbl>
          </a:graphicData>
        </a:graphic>
      </p:graphicFrame>
      <p:sp>
        <p:nvSpPr>
          <p:cNvPr id="3" name="Rectangle 1"/>
          <p:cNvSpPr>
            <a:spLocks noChangeArrowheads="1"/>
          </p:cNvSpPr>
          <p:nvPr/>
        </p:nvSpPr>
        <p:spPr bwMode="auto">
          <a:xfrm>
            <a:off x="3527425" y="1874677"/>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978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5251"/>
          </a:xfrm>
        </p:spPr>
        <p:txBody>
          <a:bodyPr>
            <a:normAutofit fontScale="90000"/>
          </a:bodyPr>
          <a:lstStyle/>
          <a:p>
            <a:r>
              <a:rPr lang="en-AU" altLang="en-US" b="1" dirty="0">
                <a:solidFill>
                  <a:srgbClr val="92D050"/>
                </a:solidFill>
                <a:latin typeface="Comic Sans MS" panose="030F0702030302020204" pitchFamily="66" charset="0"/>
                <a:ea typeface="Calibri" panose="020F0502020204030204" pitchFamily="34" charset="0"/>
                <a:cs typeface="Times New Roman" panose="02020603050405020304" pitchFamily="18" charset="0"/>
              </a:rPr>
              <a:t>Literacy Learning in Kindy</a:t>
            </a:r>
            <a:br>
              <a:rPr lang="en-AU" altLang="en-US" sz="1200" dirty="0">
                <a:solidFill>
                  <a:schemeClr val="tx1"/>
                </a:solidFill>
              </a:rPr>
            </a:br>
            <a:endParaRPr lang="en-AU" dirty="0"/>
          </a:p>
        </p:txBody>
      </p:sp>
      <p:sp>
        <p:nvSpPr>
          <p:cNvPr id="3" name="Content Placeholder 2"/>
          <p:cNvSpPr>
            <a:spLocks noGrp="1"/>
          </p:cNvSpPr>
          <p:nvPr>
            <p:ph idx="1"/>
          </p:nvPr>
        </p:nvSpPr>
        <p:spPr>
          <a:xfrm>
            <a:off x="677334" y="1346662"/>
            <a:ext cx="8596668" cy="5278581"/>
          </a:xfrm>
        </p:spPr>
        <p:txBody>
          <a:bodyPr>
            <a:normAutofit fontScale="85000" lnSpcReduction="20000"/>
          </a:bodyPr>
          <a:lstStyle/>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learning to read by: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Developing an appreciation for literature by choosing texts, holding books the right way and turning pages carefully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Developing concepts of print by knowing that print goes from left to right and top to bottom</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Knowing how texts are organised</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Connecting personal experiences to texts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Recalling information and sequencing simple stories </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Knowing that print carries a message</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Listening to texts read and talking about ideas that are represented</a:t>
            </a:r>
            <a:endParaRPr lang="en-AU" altLang="en-US" sz="1600" dirty="0">
              <a:solidFill>
                <a:schemeClr val="tx1"/>
              </a:solidFill>
            </a:endParaRPr>
          </a:p>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In Speaking and Listening students are learning to:</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Speak clearly and fluently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Listen to and independently follow instructions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Answer simple questions in group situations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Participate with peers and adults in small group activities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Talk with known adults and peers about personal experiences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Listen attentively when on the mat</a:t>
            </a:r>
            <a:endParaRPr lang="en-AU" altLang="en-US" sz="1600" dirty="0">
              <a:solidFill>
                <a:schemeClr val="tx1"/>
              </a:solidFill>
            </a:endParaRPr>
          </a:p>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learning to write by: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Using letters and letter approximations in writing</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Practising correct pencil grip and letter formation</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Using directionality e.g. top to bottom and left to right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Having a go at writing and assigning a message to written symbols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Knowing that writing carries a message</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Understanding that writing and drawing are different</a:t>
            </a:r>
            <a:endParaRPr lang="en-AU" altLang="en-US" sz="1600" dirty="0">
              <a:solidFill>
                <a:schemeClr val="tx1"/>
              </a:solidFill>
            </a:endParaRPr>
          </a:p>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developing Phonological Awareness by learning about: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Syllables in words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Rhyming words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The sounds letters make</a:t>
            </a:r>
            <a:endParaRPr lang="en-AU" altLang="en-US" sz="4400" dirty="0">
              <a:solidFill>
                <a:schemeClr val="tx1"/>
              </a:solidFill>
              <a:latin typeface="Arial" panose="020B0604020202020204" pitchFamily="34" charset="0"/>
            </a:endParaRPr>
          </a:p>
          <a:p>
            <a:endParaRPr lang="en-AU"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16795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8502"/>
          </a:xfrm>
        </p:spPr>
        <p:txBody>
          <a:bodyPr>
            <a:normAutofit fontScale="90000"/>
          </a:bodyPr>
          <a:lstStyle/>
          <a:p>
            <a:r>
              <a:rPr lang="en-AU" altLang="en-US" b="1" dirty="0">
                <a:solidFill>
                  <a:srgbClr val="92D050"/>
                </a:solidFill>
                <a:latin typeface="Comic Sans MS" panose="030F0702030302020204" pitchFamily="66" charset="0"/>
                <a:ea typeface="Calibri" panose="020F0502020204030204" pitchFamily="34" charset="0"/>
                <a:cs typeface="Times New Roman" panose="02020603050405020304" pitchFamily="18" charset="0"/>
              </a:rPr>
              <a:t>Numeracy Learning in Kindy</a:t>
            </a:r>
            <a:br>
              <a:rPr lang="en-AU" altLang="en-US" sz="1200" dirty="0">
                <a:solidFill>
                  <a:srgbClr val="92D050"/>
                </a:solidFill>
              </a:rPr>
            </a:br>
            <a:endParaRPr lang="en-AU" dirty="0">
              <a:solidFill>
                <a:srgbClr val="92D050"/>
              </a:solidFill>
            </a:endParaRPr>
          </a:p>
        </p:txBody>
      </p:sp>
      <p:sp>
        <p:nvSpPr>
          <p:cNvPr id="3" name="Content Placeholder 2"/>
          <p:cNvSpPr>
            <a:spLocks noGrp="1"/>
          </p:cNvSpPr>
          <p:nvPr>
            <p:ph idx="1"/>
          </p:nvPr>
        </p:nvSpPr>
        <p:spPr>
          <a:xfrm>
            <a:off x="677334" y="1438103"/>
            <a:ext cx="8596668" cy="5137264"/>
          </a:xfrm>
        </p:spPr>
        <p:txBody>
          <a:bodyPr>
            <a:normAutofit fontScale="92500" lnSpcReduction="10000"/>
          </a:bodyPr>
          <a:lstStyle/>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learning about number by: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Knowing the number names are said in sequential order</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Counting using one to one correspondence</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Recognising numbers 0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10</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Practising the writing of numbers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Knowing and naming basic shapes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Sorting and classifying objects into groups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err="1">
                <a:solidFill>
                  <a:schemeClr val="tx1"/>
                </a:solidFill>
                <a:latin typeface="Comic Sans MS" panose="030F0702030302020204" pitchFamily="66" charset="0"/>
                <a:ea typeface="Calibri" panose="020F0502020204030204" pitchFamily="34" charset="0"/>
                <a:cs typeface="Times New Roman" panose="02020603050405020304" pitchFamily="18" charset="0"/>
              </a:rPr>
              <a:t>Subitizing</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collections to six</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Drawing collections of a given size</a:t>
            </a:r>
            <a:endParaRPr lang="en-AU" altLang="en-US" sz="1600" dirty="0">
              <a:solidFill>
                <a:schemeClr val="tx1"/>
              </a:solidFill>
            </a:endParaRPr>
          </a:p>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learning about measurement by: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Comparing and ordering the attributes of length, mass, capacity and area e.g.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heavier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lighter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tall</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short</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full</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empty</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bigger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smaller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Using the language of measurement e.g.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almost</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about</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and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between</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Using the language of time e.g.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lunch time</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morning</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after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before</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Developing an awareness of the sequence of daily routines</a:t>
            </a:r>
            <a:endParaRPr lang="en-AU" altLang="en-US" sz="1600" dirty="0">
              <a:solidFill>
                <a:schemeClr val="tx1"/>
              </a:solidFill>
            </a:endParaRPr>
          </a:p>
          <a:p>
            <a:pPr marL="0" lvl="0" indent="0" defTabSz="914400" eaLnBrk="0" fontAlgn="base" hangingPunct="0">
              <a:spcBef>
                <a:spcPct val="0"/>
              </a:spcBef>
              <a:spcAft>
                <a:spcPct val="0"/>
              </a:spcAft>
              <a:buClrTx/>
              <a:buSzTx/>
              <a:buNone/>
            </a:pPr>
            <a:r>
              <a:rPr lang="en-AU" altLang="en-US" sz="2000" b="1"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Students are learning about space by:</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Recognising and matching basic 2D shapes in the environment</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Identifying the features of basic 2D shapes</a:t>
            </a:r>
            <a:endParaRPr lang="en-AU" altLang="en-US" sz="1600" dirty="0">
              <a:solidFill>
                <a:schemeClr val="tx1"/>
              </a:solidFill>
            </a:endParaRPr>
          </a:p>
          <a:p>
            <a:pPr marL="0" lvl="0" indent="0" defTabSz="914400" eaLnBrk="0" fontAlgn="base" hangingPunct="0">
              <a:spcBef>
                <a:spcPct val="0"/>
              </a:spcBef>
              <a:spcAft>
                <a:spcPct val="0"/>
              </a:spcAft>
              <a:buClrTx/>
              <a:buSzTx/>
              <a:buFontTx/>
              <a:buChar char="•"/>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Using mathematical language of location e.g.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up</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down</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on</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under</a:t>
            </a:r>
            <a:r>
              <a:rPr lang="en-AU"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a:p>
            <a:pPr marL="0" lvl="0" indent="0" defTabSz="914400" eaLnBrk="0" fontAlgn="base" hangingPunct="0">
              <a:spcBef>
                <a:spcPct val="0"/>
              </a:spcBef>
              <a:spcAft>
                <a:spcPct val="0"/>
              </a:spcAft>
              <a:buClrTx/>
              <a:buSzTx/>
              <a:buNone/>
            </a:pPr>
            <a:r>
              <a:rPr lang="en-AU" alt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Recognising, following and making simple patterns</a:t>
            </a:r>
            <a:r>
              <a:rPr lang="en-AU" altLang="en-US" sz="1600" dirty="0">
                <a:solidFill>
                  <a:schemeClr val="tx1"/>
                </a:solidFill>
              </a:rPr>
              <a:t> </a:t>
            </a:r>
            <a:endParaRPr lang="en-AU" altLang="en-US" sz="4400" dirty="0">
              <a:solidFill>
                <a:schemeClr val="tx1"/>
              </a:solidFill>
              <a:latin typeface="Arial" panose="020B0604020202020204" pitchFamily="34" charset="0"/>
            </a:endParaRPr>
          </a:p>
          <a:p>
            <a:endParaRPr lang="en-AU"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121879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Meals</a:t>
            </a:r>
          </a:p>
        </p:txBody>
      </p:sp>
      <p:sp>
        <p:nvSpPr>
          <p:cNvPr id="3" name="Content Placeholder 2"/>
          <p:cNvSpPr>
            <a:spLocks noGrp="1"/>
          </p:cNvSpPr>
          <p:nvPr>
            <p:ph idx="1"/>
          </p:nvPr>
        </p:nvSpPr>
        <p:spPr>
          <a:xfrm>
            <a:off x="677334" y="1729047"/>
            <a:ext cx="8596668" cy="4312315"/>
          </a:xfrm>
        </p:spPr>
        <p:txBody>
          <a:bodyPr/>
          <a:lstStyle/>
          <a:p>
            <a:r>
              <a:rPr lang="en-AU" dirty="0"/>
              <a:t>We will have 3 meal breaks during the day.</a:t>
            </a:r>
          </a:p>
          <a:p>
            <a:r>
              <a:rPr lang="en-AU" dirty="0"/>
              <a:t>Please have only water in your child’s bottle.</a:t>
            </a:r>
          </a:p>
          <a:p>
            <a:r>
              <a:rPr lang="en-AU" dirty="0"/>
              <a:t>Please don’t send in any products containing nuts as we have many children with nut allergies in the school. </a:t>
            </a:r>
          </a:p>
        </p:txBody>
      </p:sp>
      <p:graphicFrame>
        <p:nvGraphicFramePr>
          <p:cNvPr id="4" name="Table 3"/>
          <p:cNvGraphicFramePr>
            <a:graphicFrameLocks noGrp="1"/>
          </p:cNvGraphicFramePr>
          <p:nvPr/>
        </p:nvGraphicFramePr>
        <p:xfrm>
          <a:off x="677863" y="3250374"/>
          <a:ext cx="8596311" cy="1701865"/>
        </p:xfrm>
        <a:graphic>
          <a:graphicData uri="http://schemas.openxmlformats.org/drawingml/2006/table">
            <a:tbl>
              <a:tblPr firstRow="1" firstCol="1" bandRow="1">
                <a:tableStyleId>{5C22544A-7EE6-4342-B048-85BDC9FD1C3A}</a:tableStyleId>
              </a:tblPr>
              <a:tblGrid>
                <a:gridCol w="2140544">
                  <a:extLst>
                    <a:ext uri="{9D8B030D-6E8A-4147-A177-3AD203B41FA5}">
                      <a16:colId xmlns:a16="http://schemas.microsoft.com/office/drawing/2014/main" val="3102358326"/>
                    </a:ext>
                  </a:extLst>
                </a:gridCol>
                <a:gridCol w="2183487">
                  <a:extLst>
                    <a:ext uri="{9D8B030D-6E8A-4147-A177-3AD203B41FA5}">
                      <a16:colId xmlns:a16="http://schemas.microsoft.com/office/drawing/2014/main" val="3906475272"/>
                    </a:ext>
                  </a:extLst>
                </a:gridCol>
                <a:gridCol w="2128983">
                  <a:extLst>
                    <a:ext uri="{9D8B030D-6E8A-4147-A177-3AD203B41FA5}">
                      <a16:colId xmlns:a16="http://schemas.microsoft.com/office/drawing/2014/main" val="3551992544"/>
                    </a:ext>
                  </a:extLst>
                </a:gridCol>
                <a:gridCol w="2143297">
                  <a:extLst>
                    <a:ext uri="{9D8B030D-6E8A-4147-A177-3AD203B41FA5}">
                      <a16:colId xmlns:a16="http://schemas.microsoft.com/office/drawing/2014/main" val="3207787560"/>
                    </a:ext>
                  </a:extLst>
                </a:gridCol>
              </a:tblGrid>
              <a:tr h="1701865">
                <a:tc>
                  <a:txBody>
                    <a:bodyPr/>
                    <a:lstStyle/>
                    <a:p>
                      <a:pPr algn="ctr">
                        <a:lnSpc>
                          <a:spcPct val="115000"/>
                        </a:lnSpc>
                        <a:spcAft>
                          <a:spcPts val="0"/>
                        </a:spcAft>
                      </a:pPr>
                      <a:r>
                        <a:rPr lang="en-AU" sz="2400">
                          <a:effectLst/>
                        </a:rPr>
                        <a:t> </a:t>
                      </a:r>
                      <a:endParaRPr lang="en-AU" sz="1000">
                        <a:effectLst/>
                      </a:endParaRPr>
                    </a:p>
                    <a:p>
                      <a:pPr algn="ctr">
                        <a:lnSpc>
                          <a:spcPct val="115000"/>
                        </a:lnSpc>
                        <a:spcAft>
                          <a:spcPts val="0"/>
                        </a:spcAft>
                      </a:pPr>
                      <a:r>
                        <a:rPr lang="en-AU" sz="2400">
                          <a:effectLst/>
                        </a:rPr>
                        <a:t>Water bottle</a:t>
                      </a:r>
                      <a:endParaRPr lang="en-AU" sz="1000">
                        <a:effectLst/>
                      </a:endParaRPr>
                    </a:p>
                    <a:p>
                      <a:pPr algn="ctr">
                        <a:lnSpc>
                          <a:spcPct val="115000"/>
                        </a:lnSpc>
                        <a:spcAft>
                          <a:spcPts val="0"/>
                        </a:spcAft>
                      </a:pPr>
                      <a:r>
                        <a:rPr lang="en-AU" sz="2400">
                          <a:effectLst/>
                        </a:rPr>
                        <a:t>All day</a:t>
                      </a:r>
                      <a:endParaRPr lang="en-AU" sz="1000">
                        <a:effectLst/>
                      </a:endParaRPr>
                    </a:p>
                    <a:p>
                      <a:pPr algn="ctr">
                        <a:lnSpc>
                          <a:spcPct val="115000"/>
                        </a:lnSpc>
                        <a:spcAft>
                          <a:spcPts val="0"/>
                        </a:spcAft>
                      </a:pPr>
                      <a:r>
                        <a:rPr lang="en-AU" sz="2400">
                          <a:effectLst/>
                        </a:rPr>
                        <a:t> </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59460" marR="59460" marT="0" marB="0"/>
                </a:tc>
                <a:tc>
                  <a:txBody>
                    <a:bodyPr/>
                    <a:lstStyle/>
                    <a:p>
                      <a:pPr algn="ctr">
                        <a:lnSpc>
                          <a:spcPct val="115000"/>
                        </a:lnSpc>
                        <a:spcAft>
                          <a:spcPts val="0"/>
                        </a:spcAft>
                      </a:pPr>
                      <a:r>
                        <a:rPr lang="en-AU" sz="2400">
                          <a:effectLst/>
                        </a:rPr>
                        <a:t> </a:t>
                      </a:r>
                      <a:endParaRPr lang="en-AU" sz="1000">
                        <a:effectLst/>
                      </a:endParaRPr>
                    </a:p>
                    <a:p>
                      <a:pPr algn="ctr">
                        <a:lnSpc>
                          <a:spcPct val="115000"/>
                        </a:lnSpc>
                        <a:spcAft>
                          <a:spcPts val="0"/>
                        </a:spcAft>
                      </a:pPr>
                      <a:r>
                        <a:rPr lang="en-AU" sz="2400">
                          <a:effectLst/>
                        </a:rPr>
                        <a:t>Recess</a:t>
                      </a:r>
                      <a:endParaRPr lang="en-AU" sz="1000">
                        <a:effectLst/>
                      </a:endParaRPr>
                    </a:p>
                    <a:p>
                      <a:pPr algn="ctr">
                        <a:lnSpc>
                          <a:spcPct val="115000"/>
                        </a:lnSpc>
                        <a:spcAft>
                          <a:spcPts val="0"/>
                        </a:spcAft>
                      </a:pPr>
                      <a:r>
                        <a:rPr lang="en-AU" sz="2400">
                          <a:effectLst/>
                        </a:rPr>
                        <a:t>10:30</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59460" marR="59460" marT="0" marB="0"/>
                </a:tc>
                <a:tc>
                  <a:txBody>
                    <a:bodyPr/>
                    <a:lstStyle/>
                    <a:p>
                      <a:pPr algn="ctr">
                        <a:lnSpc>
                          <a:spcPct val="115000"/>
                        </a:lnSpc>
                        <a:spcAft>
                          <a:spcPts val="0"/>
                        </a:spcAft>
                      </a:pPr>
                      <a:r>
                        <a:rPr lang="en-AU" sz="2400" dirty="0">
                          <a:effectLst/>
                        </a:rPr>
                        <a:t> </a:t>
                      </a:r>
                      <a:endParaRPr lang="en-AU" sz="1000" dirty="0">
                        <a:effectLst/>
                      </a:endParaRPr>
                    </a:p>
                    <a:p>
                      <a:pPr algn="ctr">
                        <a:lnSpc>
                          <a:spcPct val="115000"/>
                        </a:lnSpc>
                        <a:spcAft>
                          <a:spcPts val="0"/>
                        </a:spcAft>
                      </a:pPr>
                      <a:r>
                        <a:rPr lang="en-AU" sz="2400" dirty="0">
                          <a:effectLst/>
                        </a:rPr>
                        <a:t>Crunch &amp; Sip</a:t>
                      </a:r>
                      <a:endParaRPr lang="en-AU" sz="1000" dirty="0">
                        <a:effectLst/>
                      </a:endParaRPr>
                    </a:p>
                    <a:p>
                      <a:pPr algn="ctr">
                        <a:lnSpc>
                          <a:spcPct val="115000"/>
                        </a:lnSpc>
                        <a:spcAft>
                          <a:spcPts val="0"/>
                        </a:spcAft>
                      </a:pPr>
                      <a:r>
                        <a:rPr lang="en-AU" sz="2400" dirty="0">
                          <a:effectLst/>
                        </a:rPr>
                        <a:t>12:00</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60" marR="59460" marT="0" marB="0"/>
                </a:tc>
                <a:tc>
                  <a:txBody>
                    <a:bodyPr/>
                    <a:lstStyle/>
                    <a:p>
                      <a:pPr algn="ctr">
                        <a:lnSpc>
                          <a:spcPct val="115000"/>
                        </a:lnSpc>
                        <a:spcAft>
                          <a:spcPts val="0"/>
                        </a:spcAft>
                      </a:pPr>
                      <a:r>
                        <a:rPr lang="en-AU" sz="2400" dirty="0">
                          <a:effectLst/>
                        </a:rPr>
                        <a:t> </a:t>
                      </a:r>
                      <a:endParaRPr lang="en-AU" sz="1000" dirty="0">
                        <a:effectLst/>
                      </a:endParaRPr>
                    </a:p>
                    <a:p>
                      <a:pPr algn="ctr">
                        <a:lnSpc>
                          <a:spcPct val="115000"/>
                        </a:lnSpc>
                        <a:spcAft>
                          <a:spcPts val="0"/>
                        </a:spcAft>
                      </a:pPr>
                      <a:r>
                        <a:rPr lang="en-AU" sz="2400" dirty="0">
                          <a:effectLst/>
                        </a:rPr>
                        <a:t>Lunch</a:t>
                      </a:r>
                      <a:endParaRPr lang="en-AU" sz="1000" dirty="0">
                        <a:effectLst/>
                      </a:endParaRPr>
                    </a:p>
                    <a:p>
                      <a:pPr algn="ctr">
                        <a:lnSpc>
                          <a:spcPct val="115000"/>
                        </a:lnSpc>
                        <a:spcAft>
                          <a:spcPts val="0"/>
                        </a:spcAft>
                      </a:pPr>
                      <a:r>
                        <a:rPr lang="en-AU" sz="2400" dirty="0">
                          <a:effectLst/>
                        </a:rPr>
                        <a:t>1:05</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60" marR="59460" marT="0" marB="0"/>
                </a:tc>
                <a:extLst>
                  <a:ext uri="{0D108BD9-81ED-4DB2-BD59-A6C34878D82A}">
                    <a16:rowId xmlns:a16="http://schemas.microsoft.com/office/drawing/2014/main" val="3122616919"/>
                  </a:ext>
                </a:extLst>
              </a:tr>
            </a:tbl>
          </a:graphicData>
        </a:graphic>
      </p:graphicFrame>
      <p:pic>
        <p:nvPicPr>
          <p:cNvPr id="6" name="Picture 5" descr="C:\Users\E2021505\AppData\Local\Microsoft\Windows\Temporary Internet Files\Content.IE5\URA66G6F\6813883350_25c9c458c5_z[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162" y="4952239"/>
            <a:ext cx="2018030" cy="1371600"/>
          </a:xfrm>
          <a:prstGeom prst="rect">
            <a:avLst/>
          </a:prstGeom>
          <a:noFill/>
          <a:ln>
            <a:noFill/>
          </a:ln>
        </p:spPr>
      </p:pic>
      <p:pic>
        <p:nvPicPr>
          <p:cNvPr id="7" name="irc_mi" descr="Image result for recess food idea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857658" y="4952239"/>
            <a:ext cx="2084626" cy="1495425"/>
          </a:xfrm>
          <a:prstGeom prst="rect">
            <a:avLst/>
          </a:prstGeom>
          <a:noFill/>
          <a:ln>
            <a:noFill/>
          </a:ln>
        </p:spPr>
      </p:pic>
      <p:pic>
        <p:nvPicPr>
          <p:cNvPr id="9" name="Picture 8" descr="Image result for snack ideas for school recess">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5020002" y="5066539"/>
            <a:ext cx="2047875" cy="1381125"/>
          </a:xfrm>
          <a:prstGeom prst="rect">
            <a:avLst/>
          </a:prstGeom>
          <a:noFill/>
          <a:ln>
            <a:noFill/>
          </a:ln>
        </p:spPr>
      </p:pic>
      <p:pic>
        <p:nvPicPr>
          <p:cNvPr id="10" name="irc_mi" descr="Image result for lunch box">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29539" y="4985576"/>
            <a:ext cx="2082800" cy="1428750"/>
          </a:xfrm>
          <a:prstGeom prst="rect">
            <a:avLst/>
          </a:prstGeom>
          <a:noFill/>
          <a:ln>
            <a:noFill/>
          </a:ln>
        </p:spPr>
      </p:pic>
    </p:spTree>
    <p:extLst>
      <p:ext uri="{BB962C8B-B14F-4D97-AF65-F5344CB8AC3E}">
        <p14:creationId xmlns:p14="http://schemas.microsoft.com/office/powerpoint/2010/main" val="210773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Kindy Info </a:t>
            </a:r>
          </a:p>
        </p:txBody>
      </p:sp>
      <p:sp>
        <p:nvSpPr>
          <p:cNvPr id="3" name="Content Placeholder 2"/>
          <p:cNvSpPr>
            <a:spLocks noGrp="1"/>
          </p:cNvSpPr>
          <p:nvPr>
            <p:ph idx="1"/>
          </p:nvPr>
        </p:nvSpPr>
        <p:spPr>
          <a:xfrm>
            <a:off x="677334" y="1250066"/>
            <a:ext cx="8596668" cy="5275425"/>
          </a:xfrm>
        </p:spPr>
        <p:txBody>
          <a:bodyPr>
            <a:normAutofit lnSpcReduction="10000"/>
          </a:bodyPr>
          <a:lstStyle/>
          <a:p>
            <a:r>
              <a:rPr lang="en-AU" dirty="0"/>
              <a:t>Writing - We use the font Victorian Modern Cursive at </a:t>
            </a:r>
            <a:r>
              <a:rPr lang="en-AU" dirty="0" err="1"/>
              <a:t>Burrendah</a:t>
            </a:r>
            <a:r>
              <a:rPr lang="en-AU" dirty="0"/>
              <a:t>- I have provided a copy of the alphabet in Victorian Modern Cursive.</a:t>
            </a:r>
          </a:p>
          <a:p>
            <a:r>
              <a:rPr lang="en-AU" dirty="0"/>
              <a:t>We have ‘take home boxes’ in the class where we will place notes and the children’s take home work. The children will empty the box at the end of the day into their bag.</a:t>
            </a:r>
          </a:p>
          <a:p>
            <a:r>
              <a:rPr lang="en-AU" dirty="0"/>
              <a:t>Children may come home with a bag of ‘drawing/writing’ this will be independent activities and not looked at by teachers. </a:t>
            </a:r>
          </a:p>
          <a:p>
            <a:r>
              <a:rPr lang="en-AU" dirty="0"/>
              <a:t>Work sample files will be available thought out the year for you to look at during morning drop off.</a:t>
            </a:r>
          </a:p>
          <a:p>
            <a:r>
              <a:rPr lang="en-AU" dirty="0"/>
              <a:t>Library- Monday or Tuesday.</a:t>
            </a:r>
          </a:p>
          <a:p>
            <a:r>
              <a:rPr lang="en-AU" dirty="0"/>
              <a:t>You will be asked to take the washing home on a Wednesday a few times a year. </a:t>
            </a:r>
          </a:p>
          <a:p>
            <a:r>
              <a:rPr lang="en-AU" dirty="0"/>
              <a:t>We will compile a list of this that will assist us in providing a hands-on sensory program. It would be greatly appreciated if you could make a donation to our classroom.</a:t>
            </a:r>
          </a:p>
          <a:p>
            <a:r>
              <a:rPr lang="en-AU" dirty="0"/>
              <a:t>Birthdays – We are happy for you to bring in individual small cakes to help celebrate your child’s birthday. </a:t>
            </a:r>
          </a:p>
          <a:p>
            <a:endParaRPr lang="en-AU" dirty="0"/>
          </a:p>
          <a:p>
            <a:endParaRPr lang="en-AU" dirty="0"/>
          </a:p>
        </p:txBody>
      </p:sp>
    </p:spTree>
    <p:extLst>
      <p:ext uri="{BB962C8B-B14F-4D97-AF65-F5344CB8AC3E}">
        <p14:creationId xmlns:p14="http://schemas.microsoft.com/office/powerpoint/2010/main" val="44793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Parent Help</a:t>
            </a:r>
          </a:p>
        </p:txBody>
      </p:sp>
      <p:sp>
        <p:nvSpPr>
          <p:cNvPr id="3" name="Content Placeholder 2"/>
          <p:cNvSpPr>
            <a:spLocks noGrp="1"/>
          </p:cNvSpPr>
          <p:nvPr>
            <p:ph idx="1"/>
          </p:nvPr>
        </p:nvSpPr>
        <p:spPr/>
        <p:txBody>
          <a:bodyPr>
            <a:normAutofit/>
          </a:bodyPr>
          <a:lstStyle/>
          <a:p>
            <a:r>
              <a:rPr lang="en-AU" sz="2400" dirty="0"/>
              <a:t>Parent helpers are important and highly valued in our early childhood programs. </a:t>
            </a:r>
          </a:p>
          <a:p>
            <a:r>
              <a:rPr lang="en-AU" sz="2400" dirty="0"/>
              <a:t> We will be putting parent rosters out towards the middle of this term as we feel that the children need time to develop independence and settle into Kindy routines.  </a:t>
            </a:r>
          </a:p>
          <a:p>
            <a:r>
              <a:rPr lang="en-AU" sz="2400" dirty="0"/>
              <a:t>We would like to encourage mums, dads and grandparents to come along on roster.   To enable you to get the most out of your time with the class we would prefer no younger siblings on roster.</a:t>
            </a:r>
          </a:p>
          <a:p>
            <a:endParaRPr lang="en-AU" sz="2400" dirty="0"/>
          </a:p>
        </p:txBody>
      </p:sp>
    </p:spTree>
    <p:extLst>
      <p:ext uri="{BB962C8B-B14F-4D97-AF65-F5344CB8AC3E}">
        <p14:creationId xmlns:p14="http://schemas.microsoft.com/office/powerpoint/2010/main" val="9374828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175</TotalTime>
  <Words>1069</Words>
  <Application>Microsoft Macintosh PowerPoint</Application>
  <PresentationFormat>Widescreen</PresentationFormat>
  <Paragraphs>142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Comic Sans MS</vt:lpstr>
      <vt:lpstr>Trebuchet MS</vt:lpstr>
      <vt:lpstr>Wingdings 3</vt:lpstr>
      <vt:lpstr>Facet</vt:lpstr>
      <vt:lpstr>Welcome to Kindy</vt:lpstr>
      <vt:lpstr>Attendence</vt:lpstr>
      <vt:lpstr>Morning Routine</vt:lpstr>
      <vt:lpstr>PowerPoint Presentation</vt:lpstr>
      <vt:lpstr>Literacy Learning in Kindy </vt:lpstr>
      <vt:lpstr>Numeracy Learning in Kindy </vt:lpstr>
      <vt:lpstr>Meals</vt:lpstr>
      <vt:lpstr>Kindy Info </vt:lpstr>
      <vt:lpstr>Parent Help</vt:lpstr>
      <vt:lpstr>Hats</vt:lpstr>
      <vt:lpstr>Change of Clothes</vt:lpstr>
      <vt:lpstr>Collecting Children</vt:lpstr>
      <vt:lpstr>Thank you</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Kindy</dc:title>
  <dc:creator>CAREY Deborah [Burrendah Primary School]</dc:creator>
  <cp:lastModifiedBy>CAREY Deborah [Burrendah Primary School]</cp:lastModifiedBy>
  <cp:revision>12</cp:revision>
  <cp:lastPrinted>2019-02-06T06:07:47Z</cp:lastPrinted>
  <dcterms:created xsi:type="dcterms:W3CDTF">2019-02-06T03:19:07Z</dcterms:created>
  <dcterms:modified xsi:type="dcterms:W3CDTF">2019-02-07T11:47:23Z</dcterms:modified>
</cp:coreProperties>
</file>